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65" r:id="rId4"/>
    <p:sldId id="260" r:id="rId5"/>
    <p:sldId id="280" r:id="rId6"/>
    <p:sldId id="264" r:id="rId7"/>
    <p:sldId id="263" r:id="rId8"/>
    <p:sldId id="277" r:id="rId9"/>
    <p:sldId id="266" r:id="rId10"/>
    <p:sldId id="269" r:id="rId11"/>
    <p:sldId id="273" r:id="rId12"/>
    <p:sldId id="274" r:id="rId13"/>
    <p:sldId id="275" r:id="rId14"/>
    <p:sldId id="281" r:id="rId15"/>
    <p:sldId id="276" r:id="rId16"/>
    <p:sldId id="278" r:id="rId17"/>
    <p:sldId id="279" r:id="rId18"/>
    <p:sldId id="271" r:id="rId19"/>
    <p:sldId id="27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064"/>
    <p:restoredTop sz="83789"/>
  </p:normalViewPr>
  <p:slideViewPr>
    <p:cSldViewPr snapToGrid="0">
      <p:cViewPr varScale="1">
        <p:scale>
          <a:sx n="123" d="100"/>
          <a:sy n="123" d="100"/>
        </p:scale>
        <p:origin x="1512" y="176"/>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18FCBB-1584-DF49-9AD7-D62D6E0ECFB2}" type="datetimeFigureOut">
              <a:rPr lang="en-US" smtClean="0"/>
              <a:t>4/13/23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903F62-8867-A143-B66C-0489BDD38FE6}" type="slidenum">
              <a:rPr lang="en-US" smtClean="0"/>
              <a:t>‹#›</a:t>
            </a:fld>
            <a:endParaRPr lang="en-US"/>
          </a:p>
        </p:txBody>
      </p:sp>
    </p:spTree>
    <p:extLst>
      <p:ext uri="{BB962C8B-B14F-4D97-AF65-F5344CB8AC3E}">
        <p14:creationId xmlns:p14="http://schemas.microsoft.com/office/powerpoint/2010/main" val="33990984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Raghu and today on behalf of Dr Paul Cook and myself, I will be presenting a short paper talk on “TITLE” for the 19</a:t>
            </a:r>
            <a:r>
              <a:rPr lang="en-US" baseline="30000" dirty="0"/>
              <a:t>th</a:t>
            </a:r>
            <a:r>
              <a:rPr lang="en-US" dirty="0"/>
              <a:t> workshop on Multiword expressions.</a:t>
            </a:r>
          </a:p>
        </p:txBody>
      </p:sp>
      <p:sp>
        <p:nvSpPr>
          <p:cNvPr id="4" name="Slide Number Placeholder 3"/>
          <p:cNvSpPr>
            <a:spLocks noGrp="1"/>
          </p:cNvSpPr>
          <p:nvPr>
            <p:ph type="sldNum" sz="quarter" idx="5"/>
          </p:nvPr>
        </p:nvSpPr>
        <p:spPr/>
        <p:txBody>
          <a:bodyPr/>
          <a:lstStyle/>
          <a:p>
            <a:fld id="{74903F62-8867-A143-B66C-0489BDD38FE6}" type="slidenum">
              <a:rPr lang="en-US" smtClean="0"/>
              <a:t>1</a:t>
            </a:fld>
            <a:endParaRPr lang="en-US"/>
          </a:p>
        </p:txBody>
      </p:sp>
    </p:spTree>
    <p:extLst>
      <p:ext uri="{BB962C8B-B14F-4D97-AF65-F5344CB8AC3E}">
        <p14:creationId xmlns:p14="http://schemas.microsoft.com/office/powerpoint/2010/main" val="27982439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903F62-8867-A143-B66C-0489BDD38FE6}" type="slidenum">
              <a:rPr lang="en-US" smtClean="0"/>
              <a:t>14</a:t>
            </a:fld>
            <a:endParaRPr lang="en-US"/>
          </a:p>
        </p:txBody>
      </p:sp>
    </p:spTree>
    <p:extLst>
      <p:ext uri="{BB962C8B-B14F-4D97-AF65-F5344CB8AC3E}">
        <p14:creationId xmlns:p14="http://schemas.microsoft.com/office/powerpoint/2010/main" val="1856455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these results, you never mention Galician. It’s worth adding something about this too. E.g., train on </a:t>
            </a:r>
            <a:r>
              <a:rPr lang="en-US" dirty="0" err="1"/>
              <a:t>en+pt</a:t>
            </a:r>
            <a:r>
              <a:rPr lang="en-US" dirty="0"/>
              <a:t> and test on </a:t>
            </a:r>
            <a:r>
              <a:rPr lang="en-US" dirty="0" err="1"/>
              <a:t>gl</a:t>
            </a:r>
            <a:r>
              <a:rPr lang="en-US" dirty="0"/>
              <a:t> always beats baseline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4903F62-8867-A143-B66C-0489BDD38FE6}" type="slidenum">
              <a:rPr lang="en-US" smtClean="0"/>
              <a:t>15</a:t>
            </a:fld>
            <a:endParaRPr lang="en-US"/>
          </a:p>
        </p:txBody>
      </p:sp>
    </p:spTree>
    <p:extLst>
      <p:ext uri="{BB962C8B-B14F-4D97-AF65-F5344CB8AC3E}">
        <p14:creationId xmlns:p14="http://schemas.microsoft.com/office/powerpoint/2010/main" val="3366266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903F62-8867-A143-B66C-0489BDD38FE6}" type="slidenum">
              <a:rPr lang="en-US" smtClean="0"/>
              <a:t>16</a:t>
            </a:fld>
            <a:endParaRPr lang="en-US"/>
          </a:p>
        </p:txBody>
      </p:sp>
    </p:spTree>
    <p:extLst>
      <p:ext uri="{BB962C8B-B14F-4D97-AF65-F5344CB8AC3E}">
        <p14:creationId xmlns:p14="http://schemas.microsoft.com/office/powerpoint/2010/main" val="21498969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Further </a:t>
            </a:r>
            <a:r>
              <a:rPr lang="en-US" dirty="0" err="1"/>
              <a:t>analyse</a:t>
            </a:r>
            <a:r>
              <a:rPr lang="en-US" dirty="0"/>
              <a:t> </a:t>
            </a:r>
            <a:r>
              <a:rPr lang="en-US" dirty="0" err="1"/>
              <a:t>heldout</a:t>
            </a:r>
            <a:r>
              <a:rPr lang="en-US" dirty="0"/>
              <a:t> setting, and see how models learn information about idiomaticity from other languages, I did further analysis based on the category of the Verbal multiword expressions. For certain categories such as IRV and </a:t>
            </a:r>
            <a:r>
              <a:rPr lang="en-US" dirty="0" err="1"/>
              <a:t>LVC.full</a:t>
            </a:r>
            <a:r>
              <a:rPr lang="en-US" dirty="0"/>
              <a:t>, the </a:t>
            </a:r>
            <a:r>
              <a:rPr lang="en-US" dirty="0" err="1"/>
              <a:t>heldout</a:t>
            </a:r>
            <a:r>
              <a:rPr lang="en-US" dirty="0"/>
              <a:t> performance was higher than the others. This could be due to the higher frequency of those VMWEs in the dataset leading to better performance. </a:t>
            </a:r>
          </a:p>
        </p:txBody>
      </p:sp>
      <p:sp>
        <p:nvSpPr>
          <p:cNvPr id="4" name="Slide Number Placeholder 3"/>
          <p:cNvSpPr>
            <a:spLocks noGrp="1"/>
          </p:cNvSpPr>
          <p:nvPr>
            <p:ph type="sldNum" sz="quarter" idx="5"/>
          </p:nvPr>
        </p:nvSpPr>
        <p:spPr/>
        <p:txBody>
          <a:bodyPr/>
          <a:lstStyle/>
          <a:p>
            <a:fld id="{74903F62-8867-A143-B66C-0489BDD38FE6}" type="slidenum">
              <a:rPr lang="en-US" smtClean="0"/>
              <a:t>17</a:t>
            </a:fld>
            <a:endParaRPr lang="en-US"/>
          </a:p>
        </p:txBody>
      </p:sp>
    </p:spTree>
    <p:extLst>
      <p:ext uri="{BB962C8B-B14F-4D97-AF65-F5344CB8AC3E}">
        <p14:creationId xmlns:p14="http://schemas.microsoft.com/office/powerpoint/2010/main" val="16300386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903F62-8867-A143-B66C-0489BDD38FE6}" type="slidenum">
              <a:rPr lang="en-US" smtClean="0"/>
              <a:t>18</a:t>
            </a:fld>
            <a:endParaRPr lang="en-US"/>
          </a:p>
        </p:txBody>
      </p:sp>
    </p:spTree>
    <p:extLst>
      <p:ext uri="{BB962C8B-B14F-4D97-AF65-F5344CB8AC3E}">
        <p14:creationId xmlns:p14="http://schemas.microsoft.com/office/powerpoint/2010/main" val="1167466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903F62-8867-A143-B66C-0489BDD38FE6}" type="slidenum">
              <a:rPr lang="en-US" smtClean="0"/>
              <a:t>2</a:t>
            </a:fld>
            <a:endParaRPr lang="en-US"/>
          </a:p>
        </p:txBody>
      </p:sp>
    </p:spTree>
    <p:extLst>
      <p:ext uri="{BB962C8B-B14F-4D97-AF65-F5344CB8AC3E}">
        <p14:creationId xmlns:p14="http://schemas.microsoft.com/office/powerpoint/2010/main" val="38850363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903F62-8867-A143-B66C-0489BDD38FE6}" type="slidenum">
              <a:rPr lang="en-US" smtClean="0"/>
              <a:t>5</a:t>
            </a:fld>
            <a:endParaRPr lang="en-US"/>
          </a:p>
        </p:txBody>
      </p:sp>
    </p:spTree>
    <p:extLst>
      <p:ext uri="{BB962C8B-B14F-4D97-AF65-F5344CB8AC3E}">
        <p14:creationId xmlns:p14="http://schemas.microsoft.com/office/powerpoint/2010/main" val="23578880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903F62-8867-A143-B66C-0489BDD38FE6}" type="slidenum">
              <a:rPr lang="en-US" smtClean="0"/>
              <a:t>8</a:t>
            </a:fld>
            <a:endParaRPr lang="en-US"/>
          </a:p>
        </p:txBody>
      </p:sp>
    </p:spTree>
    <p:extLst>
      <p:ext uri="{BB962C8B-B14F-4D97-AF65-F5344CB8AC3E}">
        <p14:creationId xmlns:p14="http://schemas.microsoft.com/office/powerpoint/2010/main" val="29464749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Finish the TODOs above</a:t>
            </a:r>
          </a:p>
        </p:txBody>
      </p:sp>
      <p:sp>
        <p:nvSpPr>
          <p:cNvPr id="4" name="Slide Number Placeholder 3"/>
          <p:cNvSpPr>
            <a:spLocks noGrp="1"/>
          </p:cNvSpPr>
          <p:nvPr>
            <p:ph type="sldNum" sz="quarter" idx="5"/>
          </p:nvPr>
        </p:nvSpPr>
        <p:spPr/>
        <p:txBody>
          <a:bodyPr/>
          <a:lstStyle/>
          <a:p>
            <a:fld id="{74903F62-8867-A143-B66C-0489BDD38FE6}" type="slidenum">
              <a:rPr lang="en-US" smtClean="0"/>
              <a:t>9</a:t>
            </a:fld>
            <a:endParaRPr lang="en-US"/>
          </a:p>
        </p:txBody>
      </p:sp>
    </p:spTree>
    <p:extLst>
      <p:ext uri="{BB962C8B-B14F-4D97-AF65-F5344CB8AC3E}">
        <p14:creationId xmlns:p14="http://schemas.microsoft.com/office/powerpoint/2010/main" val="4026603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MWE-based F1 score: Measures the precision and recall of complete Verbal MWEs including their type</a:t>
            </a:r>
          </a:p>
          <a:p>
            <a:r>
              <a:rPr lang="en-US" dirty="0"/>
              <a:t>Token-based F1 score: Measures the precision and recall of the predicted VMWE boundaries</a:t>
            </a:r>
          </a:p>
          <a:p>
            <a:r>
              <a:rPr lang="en-US" dirty="0"/>
              <a:t>Unseen F1 score: Considers only VMWEs that are not observed in the training data</a:t>
            </a:r>
          </a:p>
        </p:txBody>
      </p:sp>
      <p:sp>
        <p:nvSpPr>
          <p:cNvPr id="4" name="Slide Number Placeholder 3"/>
          <p:cNvSpPr>
            <a:spLocks noGrp="1"/>
          </p:cNvSpPr>
          <p:nvPr>
            <p:ph type="sldNum" sz="quarter" idx="5"/>
          </p:nvPr>
        </p:nvSpPr>
        <p:spPr/>
        <p:txBody>
          <a:bodyPr/>
          <a:lstStyle/>
          <a:p>
            <a:fld id="{74903F62-8867-A143-B66C-0489BDD38FE6}" type="slidenum">
              <a:rPr lang="en-US" smtClean="0"/>
              <a:t>10</a:t>
            </a:fld>
            <a:endParaRPr lang="en-US"/>
          </a:p>
        </p:txBody>
      </p:sp>
    </p:spTree>
    <p:extLst>
      <p:ext uri="{BB962C8B-B14F-4D97-AF65-F5344CB8AC3E}">
        <p14:creationId xmlns:p14="http://schemas.microsoft.com/office/powerpoint/2010/main" val="8454906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903F62-8867-A143-B66C-0489BDD38FE6}" type="slidenum">
              <a:rPr lang="en-US" smtClean="0"/>
              <a:t>11</a:t>
            </a:fld>
            <a:endParaRPr lang="en-US"/>
          </a:p>
        </p:txBody>
      </p:sp>
    </p:spTree>
    <p:extLst>
      <p:ext uri="{BB962C8B-B14F-4D97-AF65-F5344CB8AC3E}">
        <p14:creationId xmlns:p14="http://schemas.microsoft.com/office/powerpoint/2010/main" val="7473802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could remove all the text from this slide. You could add several copies of this slide, each with the results you want to discuss highlighted (e.g., circled or bolded) to draw the audience’s attention and help you to remember what you want to discuss.</a:t>
            </a:r>
          </a:p>
        </p:txBody>
      </p:sp>
      <p:sp>
        <p:nvSpPr>
          <p:cNvPr id="4" name="Slide Number Placeholder 3"/>
          <p:cNvSpPr>
            <a:spLocks noGrp="1"/>
          </p:cNvSpPr>
          <p:nvPr>
            <p:ph type="sldNum" sz="quarter" idx="5"/>
          </p:nvPr>
        </p:nvSpPr>
        <p:spPr/>
        <p:txBody>
          <a:bodyPr/>
          <a:lstStyle/>
          <a:p>
            <a:fld id="{74903F62-8867-A143-B66C-0489BDD38FE6}" type="slidenum">
              <a:rPr lang="en-US" smtClean="0"/>
              <a:t>12</a:t>
            </a:fld>
            <a:endParaRPr lang="en-US"/>
          </a:p>
        </p:txBody>
      </p:sp>
    </p:spTree>
    <p:extLst>
      <p:ext uri="{BB962C8B-B14F-4D97-AF65-F5344CB8AC3E}">
        <p14:creationId xmlns:p14="http://schemas.microsoft.com/office/powerpoint/2010/main" val="17436506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903F62-8867-A143-B66C-0489BDD38FE6}" type="slidenum">
              <a:rPr lang="en-US" smtClean="0"/>
              <a:t>13</a:t>
            </a:fld>
            <a:endParaRPr lang="en-US"/>
          </a:p>
        </p:txBody>
      </p:sp>
    </p:spTree>
    <p:extLst>
      <p:ext uri="{BB962C8B-B14F-4D97-AF65-F5344CB8AC3E}">
        <p14:creationId xmlns:p14="http://schemas.microsoft.com/office/powerpoint/2010/main" val="41170547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92FE0-CE47-7319-5AE5-07C00417FC13}"/>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3A46F4B5-5DAE-3047-7F8F-53B31F46CB4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7F9F3D8-68FA-4A24-B1B9-B4E398A7E104}"/>
              </a:ext>
            </a:extLst>
          </p:cNvPr>
          <p:cNvSpPr>
            <a:spLocks noGrp="1"/>
          </p:cNvSpPr>
          <p:nvPr>
            <p:ph type="dt" sz="half" idx="10"/>
          </p:nvPr>
        </p:nvSpPr>
        <p:spPr/>
        <p:txBody>
          <a:bodyPr/>
          <a:lstStyle/>
          <a:p>
            <a:fld id="{EA5F59E1-8CA2-5B4C-B37B-84EED52BB734}" type="datetime1">
              <a:rPr lang="en-CA" smtClean="0"/>
              <a:t>2023-04-13</a:t>
            </a:fld>
            <a:endParaRPr lang="en-US"/>
          </a:p>
        </p:txBody>
      </p:sp>
      <p:sp>
        <p:nvSpPr>
          <p:cNvPr id="5" name="Footer Placeholder 4">
            <a:extLst>
              <a:ext uri="{FF2B5EF4-FFF2-40B4-BE49-F238E27FC236}">
                <a16:creationId xmlns:a16="http://schemas.microsoft.com/office/drawing/2014/main" id="{9FE2325A-21D7-C36B-AAB0-51795C7CB0B1}"/>
              </a:ext>
            </a:extLst>
          </p:cNvPr>
          <p:cNvSpPr>
            <a:spLocks noGrp="1"/>
          </p:cNvSpPr>
          <p:nvPr>
            <p:ph type="ftr" sz="quarter" idx="11"/>
          </p:nvPr>
        </p:nvSpPr>
        <p:spPr/>
        <p:txBody>
          <a:bodyPr/>
          <a:lstStyle/>
          <a:p>
            <a:r>
              <a:rPr lang="en-US"/>
              <a:t>19th Workshop on Multiword Expressions (MWE 2023)</a:t>
            </a:r>
          </a:p>
        </p:txBody>
      </p:sp>
      <p:sp>
        <p:nvSpPr>
          <p:cNvPr id="6" name="Slide Number Placeholder 5">
            <a:extLst>
              <a:ext uri="{FF2B5EF4-FFF2-40B4-BE49-F238E27FC236}">
                <a16:creationId xmlns:a16="http://schemas.microsoft.com/office/drawing/2014/main" id="{83C0DC4E-45DF-7702-778E-5EACC7C63616}"/>
              </a:ext>
            </a:extLst>
          </p:cNvPr>
          <p:cNvSpPr>
            <a:spLocks noGrp="1"/>
          </p:cNvSpPr>
          <p:nvPr>
            <p:ph type="sldNum" sz="quarter" idx="12"/>
          </p:nvPr>
        </p:nvSpPr>
        <p:spPr/>
        <p:txBody>
          <a:bodyPr/>
          <a:lstStyle/>
          <a:p>
            <a:fld id="{6B79DCF3-250E-D644-ACEA-B7FB622FE287}" type="slidenum">
              <a:rPr lang="en-US" smtClean="0"/>
              <a:t>‹#›</a:t>
            </a:fld>
            <a:endParaRPr lang="en-US"/>
          </a:p>
        </p:txBody>
      </p:sp>
    </p:spTree>
    <p:extLst>
      <p:ext uri="{BB962C8B-B14F-4D97-AF65-F5344CB8AC3E}">
        <p14:creationId xmlns:p14="http://schemas.microsoft.com/office/powerpoint/2010/main" val="22342404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834EBF-A701-9809-10BB-386360EB812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B27914-C6E9-603C-F2A1-FCFE18E605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5CDDFE-6260-2454-5B20-588515525619}"/>
              </a:ext>
            </a:extLst>
          </p:cNvPr>
          <p:cNvSpPr>
            <a:spLocks noGrp="1"/>
          </p:cNvSpPr>
          <p:nvPr>
            <p:ph type="dt" sz="half" idx="10"/>
          </p:nvPr>
        </p:nvSpPr>
        <p:spPr/>
        <p:txBody>
          <a:bodyPr/>
          <a:lstStyle/>
          <a:p>
            <a:fld id="{2BD03F60-B896-8949-8B68-C2CD34214314}" type="datetime1">
              <a:rPr lang="en-CA" smtClean="0"/>
              <a:t>2023-04-13</a:t>
            </a:fld>
            <a:endParaRPr lang="en-US"/>
          </a:p>
        </p:txBody>
      </p:sp>
      <p:sp>
        <p:nvSpPr>
          <p:cNvPr id="5" name="Footer Placeholder 4">
            <a:extLst>
              <a:ext uri="{FF2B5EF4-FFF2-40B4-BE49-F238E27FC236}">
                <a16:creationId xmlns:a16="http://schemas.microsoft.com/office/drawing/2014/main" id="{A435FC50-4933-08F3-AC5A-E6921BE2F6CC}"/>
              </a:ext>
            </a:extLst>
          </p:cNvPr>
          <p:cNvSpPr>
            <a:spLocks noGrp="1"/>
          </p:cNvSpPr>
          <p:nvPr>
            <p:ph type="ftr" sz="quarter" idx="11"/>
          </p:nvPr>
        </p:nvSpPr>
        <p:spPr/>
        <p:txBody>
          <a:bodyPr/>
          <a:lstStyle/>
          <a:p>
            <a:r>
              <a:rPr lang="en-US"/>
              <a:t>19th Workshop on Multiword Expressions (MWE 2023)</a:t>
            </a:r>
          </a:p>
        </p:txBody>
      </p:sp>
      <p:sp>
        <p:nvSpPr>
          <p:cNvPr id="6" name="Slide Number Placeholder 5">
            <a:extLst>
              <a:ext uri="{FF2B5EF4-FFF2-40B4-BE49-F238E27FC236}">
                <a16:creationId xmlns:a16="http://schemas.microsoft.com/office/drawing/2014/main" id="{85698B7B-35BA-5F82-B8A9-70E3C8303EE5}"/>
              </a:ext>
            </a:extLst>
          </p:cNvPr>
          <p:cNvSpPr>
            <a:spLocks noGrp="1"/>
          </p:cNvSpPr>
          <p:nvPr>
            <p:ph type="sldNum" sz="quarter" idx="12"/>
          </p:nvPr>
        </p:nvSpPr>
        <p:spPr/>
        <p:txBody>
          <a:bodyPr/>
          <a:lstStyle/>
          <a:p>
            <a:fld id="{6B79DCF3-250E-D644-ACEA-B7FB622FE287}" type="slidenum">
              <a:rPr lang="en-US" smtClean="0"/>
              <a:t>‹#›</a:t>
            </a:fld>
            <a:endParaRPr lang="en-US"/>
          </a:p>
        </p:txBody>
      </p:sp>
    </p:spTree>
    <p:extLst>
      <p:ext uri="{BB962C8B-B14F-4D97-AF65-F5344CB8AC3E}">
        <p14:creationId xmlns:p14="http://schemas.microsoft.com/office/powerpoint/2010/main" val="2993652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0E9622-4D0A-B540-59D6-72D1EB715E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B7CC31B-DE58-795F-87C1-C71B179DE2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D8028F-1F39-65D9-9459-0B3D9195FB31}"/>
              </a:ext>
            </a:extLst>
          </p:cNvPr>
          <p:cNvSpPr>
            <a:spLocks noGrp="1"/>
          </p:cNvSpPr>
          <p:nvPr>
            <p:ph type="dt" sz="half" idx="10"/>
          </p:nvPr>
        </p:nvSpPr>
        <p:spPr/>
        <p:txBody>
          <a:bodyPr/>
          <a:lstStyle/>
          <a:p>
            <a:fld id="{E4634679-D852-2C4A-8AF5-5D1B322D4F50}" type="datetime1">
              <a:rPr lang="en-CA" smtClean="0"/>
              <a:t>2023-04-13</a:t>
            </a:fld>
            <a:endParaRPr lang="en-US"/>
          </a:p>
        </p:txBody>
      </p:sp>
      <p:sp>
        <p:nvSpPr>
          <p:cNvPr id="5" name="Footer Placeholder 4">
            <a:extLst>
              <a:ext uri="{FF2B5EF4-FFF2-40B4-BE49-F238E27FC236}">
                <a16:creationId xmlns:a16="http://schemas.microsoft.com/office/drawing/2014/main" id="{7633820C-A85C-EAD2-5D2E-1D5367AB4099}"/>
              </a:ext>
            </a:extLst>
          </p:cNvPr>
          <p:cNvSpPr>
            <a:spLocks noGrp="1"/>
          </p:cNvSpPr>
          <p:nvPr>
            <p:ph type="ftr" sz="quarter" idx="11"/>
          </p:nvPr>
        </p:nvSpPr>
        <p:spPr/>
        <p:txBody>
          <a:bodyPr/>
          <a:lstStyle/>
          <a:p>
            <a:r>
              <a:rPr lang="en-US"/>
              <a:t>19th Workshop on Multiword Expressions (MWE 2023)</a:t>
            </a:r>
          </a:p>
        </p:txBody>
      </p:sp>
      <p:sp>
        <p:nvSpPr>
          <p:cNvPr id="6" name="Slide Number Placeholder 5">
            <a:extLst>
              <a:ext uri="{FF2B5EF4-FFF2-40B4-BE49-F238E27FC236}">
                <a16:creationId xmlns:a16="http://schemas.microsoft.com/office/drawing/2014/main" id="{FC115D8D-E37D-CF19-0F24-499EB4BFAB95}"/>
              </a:ext>
            </a:extLst>
          </p:cNvPr>
          <p:cNvSpPr>
            <a:spLocks noGrp="1"/>
          </p:cNvSpPr>
          <p:nvPr>
            <p:ph type="sldNum" sz="quarter" idx="12"/>
          </p:nvPr>
        </p:nvSpPr>
        <p:spPr/>
        <p:txBody>
          <a:bodyPr/>
          <a:lstStyle/>
          <a:p>
            <a:fld id="{6B79DCF3-250E-D644-ACEA-B7FB622FE287}" type="slidenum">
              <a:rPr lang="en-US" smtClean="0"/>
              <a:t>‹#›</a:t>
            </a:fld>
            <a:endParaRPr lang="en-US"/>
          </a:p>
        </p:txBody>
      </p:sp>
    </p:spTree>
    <p:extLst>
      <p:ext uri="{BB962C8B-B14F-4D97-AF65-F5344CB8AC3E}">
        <p14:creationId xmlns:p14="http://schemas.microsoft.com/office/powerpoint/2010/main" val="3532694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F74EB-A4CE-054E-D2F4-6AA8F690AE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1E7BCE-5457-92ED-5F86-33389A9084D7}"/>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549B339-585D-FF9A-01DB-6A8B74504590}"/>
              </a:ext>
            </a:extLst>
          </p:cNvPr>
          <p:cNvSpPr>
            <a:spLocks noGrp="1"/>
          </p:cNvSpPr>
          <p:nvPr>
            <p:ph type="dt" sz="half" idx="10"/>
          </p:nvPr>
        </p:nvSpPr>
        <p:spPr/>
        <p:txBody>
          <a:bodyPr/>
          <a:lstStyle/>
          <a:p>
            <a:fld id="{85E5AF44-4E3D-C14A-A2EC-B22BE96F011A}" type="datetime1">
              <a:rPr lang="en-CA" smtClean="0"/>
              <a:t>2023-04-13</a:t>
            </a:fld>
            <a:endParaRPr lang="en-US"/>
          </a:p>
        </p:txBody>
      </p:sp>
      <p:sp>
        <p:nvSpPr>
          <p:cNvPr id="5" name="Footer Placeholder 4">
            <a:extLst>
              <a:ext uri="{FF2B5EF4-FFF2-40B4-BE49-F238E27FC236}">
                <a16:creationId xmlns:a16="http://schemas.microsoft.com/office/drawing/2014/main" id="{BB5187CB-9506-7650-4C3A-86AD0C59A655}"/>
              </a:ext>
            </a:extLst>
          </p:cNvPr>
          <p:cNvSpPr>
            <a:spLocks noGrp="1"/>
          </p:cNvSpPr>
          <p:nvPr>
            <p:ph type="ftr" sz="quarter" idx="11"/>
          </p:nvPr>
        </p:nvSpPr>
        <p:spPr/>
        <p:txBody>
          <a:bodyPr/>
          <a:lstStyle>
            <a:lvl1pPr>
              <a:defRPr i="1">
                <a:latin typeface="Helvetica" pitchFamily="2" charset="0"/>
              </a:defRPr>
            </a:lvl1pPr>
          </a:lstStyle>
          <a:p>
            <a:r>
              <a:rPr lang="en-CA">
                <a:solidFill>
                  <a:srgbClr val="404040"/>
                </a:solidFill>
              </a:rPr>
              <a:t>19th Workshop on Multiword Expressions (MWE 2023)</a:t>
            </a:r>
            <a:endParaRPr lang="en-US" dirty="0"/>
          </a:p>
        </p:txBody>
      </p:sp>
      <p:sp>
        <p:nvSpPr>
          <p:cNvPr id="6" name="Slide Number Placeholder 5">
            <a:extLst>
              <a:ext uri="{FF2B5EF4-FFF2-40B4-BE49-F238E27FC236}">
                <a16:creationId xmlns:a16="http://schemas.microsoft.com/office/drawing/2014/main" id="{F25F0546-4A07-614C-3FBA-17F95D77C8F4}"/>
              </a:ext>
            </a:extLst>
          </p:cNvPr>
          <p:cNvSpPr>
            <a:spLocks noGrp="1"/>
          </p:cNvSpPr>
          <p:nvPr>
            <p:ph type="sldNum" sz="quarter" idx="12"/>
          </p:nvPr>
        </p:nvSpPr>
        <p:spPr/>
        <p:txBody>
          <a:bodyPr/>
          <a:lstStyle/>
          <a:p>
            <a:fld id="{6B79DCF3-250E-D644-ACEA-B7FB622FE287}" type="slidenum">
              <a:rPr lang="en-US" smtClean="0"/>
              <a:t>‹#›</a:t>
            </a:fld>
            <a:endParaRPr lang="en-US"/>
          </a:p>
        </p:txBody>
      </p:sp>
      <p:cxnSp>
        <p:nvCxnSpPr>
          <p:cNvPr id="8" name="Straight Connector 7">
            <a:extLst>
              <a:ext uri="{FF2B5EF4-FFF2-40B4-BE49-F238E27FC236}">
                <a16:creationId xmlns:a16="http://schemas.microsoft.com/office/drawing/2014/main" id="{F0A8DCA7-3D02-E40B-CDCF-146389BA321C}"/>
              </a:ext>
            </a:extLst>
          </p:cNvPr>
          <p:cNvCxnSpPr>
            <a:cxnSpLocks/>
          </p:cNvCxnSpPr>
          <p:nvPr userDrawn="1"/>
        </p:nvCxnSpPr>
        <p:spPr>
          <a:xfrm>
            <a:off x="0" y="1534332"/>
            <a:ext cx="12240000" cy="0"/>
          </a:xfrm>
          <a:prstGeom prst="line">
            <a:avLst/>
          </a:prstGeom>
          <a:ln w="825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3186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5E7B4-3948-269A-70B3-7D17A89A42B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8FDB15C-C94D-86D3-FF1F-E0547F72AE0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A7C7065-36BA-76FA-F365-054B56140820}"/>
              </a:ext>
            </a:extLst>
          </p:cNvPr>
          <p:cNvSpPr>
            <a:spLocks noGrp="1"/>
          </p:cNvSpPr>
          <p:nvPr>
            <p:ph type="dt" sz="half" idx="10"/>
          </p:nvPr>
        </p:nvSpPr>
        <p:spPr/>
        <p:txBody>
          <a:bodyPr/>
          <a:lstStyle/>
          <a:p>
            <a:fld id="{D7FCEDC6-16C7-E148-BAC3-62CA048351F6}" type="datetime1">
              <a:rPr lang="en-CA" smtClean="0"/>
              <a:t>2023-04-13</a:t>
            </a:fld>
            <a:endParaRPr lang="en-US"/>
          </a:p>
        </p:txBody>
      </p:sp>
      <p:sp>
        <p:nvSpPr>
          <p:cNvPr id="5" name="Footer Placeholder 4">
            <a:extLst>
              <a:ext uri="{FF2B5EF4-FFF2-40B4-BE49-F238E27FC236}">
                <a16:creationId xmlns:a16="http://schemas.microsoft.com/office/drawing/2014/main" id="{CB118DA0-1DDA-7351-E657-4E61BCDC85F9}"/>
              </a:ext>
            </a:extLst>
          </p:cNvPr>
          <p:cNvSpPr>
            <a:spLocks noGrp="1"/>
          </p:cNvSpPr>
          <p:nvPr>
            <p:ph type="ftr" sz="quarter" idx="11"/>
          </p:nvPr>
        </p:nvSpPr>
        <p:spPr/>
        <p:txBody>
          <a:bodyPr/>
          <a:lstStyle/>
          <a:p>
            <a:r>
              <a:rPr lang="en-US"/>
              <a:t>19th Workshop on Multiword Expressions (MWE 2023)</a:t>
            </a:r>
          </a:p>
        </p:txBody>
      </p:sp>
      <p:sp>
        <p:nvSpPr>
          <p:cNvPr id="6" name="Slide Number Placeholder 5">
            <a:extLst>
              <a:ext uri="{FF2B5EF4-FFF2-40B4-BE49-F238E27FC236}">
                <a16:creationId xmlns:a16="http://schemas.microsoft.com/office/drawing/2014/main" id="{434BC39E-81B0-4D66-0175-ED02BA429C1A}"/>
              </a:ext>
            </a:extLst>
          </p:cNvPr>
          <p:cNvSpPr>
            <a:spLocks noGrp="1"/>
          </p:cNvSpPr>
          <p:nvPr>
            <p:ph type="sldNum" sz="quarter" idx="12"/>
          </p:nvPr>
        </p:nvSpPr>
        <p:spPr/>
        <p:txBody>
          <a:bodyPr/>
          <a:lstStyle/>
          <a:p>
            <a:fld id="{6B79DCF3-250E-D644-ACEA-B7FB622FE287}" type="slidenum">
              <a:rPr lang="en-US" smtClean="0"/>
              <a:t>‹#›</a:t>
            </a:fld>
            <a:endParaRPr lang="en-US"/>
          </a:p>
        </p:txBody>
      </p:sp>
    </p:spTree>
    <p:extLst>
      <p:ext uri="{BB962C8B-B14F-4D97-AF65-F5344CB8AC3E}">
        <p14:creationId xmlns:p14="http://schemas.microsoft.com/office/powerpoint/2010/main" val="18529092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079B46-C99C-BF73-7447-F488590FBF8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268017-8623-32A4-8D6E-235A93D59B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023951B-B9C5-B54A-4948-67B2729DC4E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A4DE33-36E8-71A4-ED24-1ADB0D7F7275}"/>
              </a:ext>
            </a:extLst>
          </p:cNvPr>
          <p:cNvSpPr>
            <a:spLocks noGrp="1"/>
          </p:cNvSpPr>
          <p:nvPr>
            <p:ph type="dt" sz="half" idx="10"/>
          </p:nvPr>
        </p:nvSpPr>
        <p:spPr/>
        <p:txBody>
          <a:bodyPr/>
          <a:lstStyle/>
          <a:p>
            <a:fld id="{2738F1B8-8A0E-F94D-8FE0-66D44416192E}" type="datetime1">
              <a:rPr lang="en-CA" smtClean="0"/>
              <a:t>2023-04-13</a:t>
            </a:fld>
            <a:endParaRPr lang="en-US"/>
          </a:p>
        </p:txBody>
      </p:sp>
      <p:sp>
        <p:nvSpPr>
          <p:cNvPr id="6" name="Footer Placeholder 5">
            <a:extLst>
              <a:ext uri="{FF2B5EF4-FFF2-40B4-BE49-F238E27FC236}">
                <a16:creationId xmlns:a16="http://schemas.microsoft.com/office/drawing/2014/main" id="{2ED181A6-785A-051A-C04C-3E204BF790D4}"/>
              </a:ext>
            </a:extLst>
          </p:cNvPr>
          <p:cNvSpPr>
            <a:spLocks noGrp="1"/>
          </p:cNvSpPr>
          <p:nvPr>
            <p:ph type="ftr" sz="quarter" idx="11"/>
          </p:nvPr>
        </p:nvSpPr>
        <p:spPr/>
        <p:txBody>
          <a:bodyPr/>
          <a:lstStyle/>
          <a:p>
            <a:r>
              <a:rPr lang="en-US"/>
              <a:t>19th Workshop on Multiword Expressions (MWE 2023)</a:t>
            </a:r>
          </a:p>
        </p:txBody>
      </p:sp>
      <p:sp>
        <p:nvSpPr>
          <p:cNvPr id="7" name="Slide Number Placeholder 6">
            <a:extLst>
              <a:ext uri="{FF2B5EF4-FFF2-40B4-BE49-F238E27FC236}">
                <a16:creationId xmlns:a16="http://schemas.microsoft.com/office/drawing/2014/main" id="{40C45AB3-89B3-A9FE-31DB-998F713828BC}"/>
              </a:ext>
            </a:extLst>
          </p:cNvPr>
          <p:cNvSpPr>
            <a:spLocks noGrp="1"/>
          </p:cNvSpPr>
          <p:nvPr>
            <p:ph type="sldNum" sz="quarter" idx="12"/>
          </p:nvPr>
        </p:nvSpPr>
        <p:spPr/>
        <p:txBody>
          <a:bodyPr/>
          <a:lstStyle/>
          <a:p>
            <a:fld id="{6B79DCF3-250E-D644-ACEA-B7FB622FE287}" type="slidenum">
              <a:rPr lang="en-US" smtClean="0"/>
              <a:t>‹#›</a:t>
            </a:fld>
            <a:endParaRPr lang="en-US"/>
          </a:p>
        </p:txBody>
      </p:sp>
    </p:spTree>
    <p:extLst>
      <p:ext uri="{BB962C8B-B14F-4D97-AF65-F5344CB8AC3E}">
        <p14:creationId xmlns:p14="http://schemas.microsoft.com/office/powerpoint/2010/main" val="236596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42801-598A-7B57-3C36-35D8313F3DF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2AB5B1F-6105-A600-1412-C6C1FDD7B0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4958DB-36A4-9CFF-E7CE-60525E334F0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E0C33C-5B21-8D35-BBE1-FBEE577048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FB4FD57-A8B8-C62D-FC15-3D5ACA96C82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9D0D687-B245-26B5-B4D8-46FA699E874E}"/>
              </a:ext>
            </a:extLst>
          </p:cNvPr>
          <p:cNvSpPr>
            <a:spLocks noGrp="1"/>
          </p:cNvSpPr>
          <p:nvPr>
            <p:ph type="dt" sz="half" idx="10"/>
          </p:nvPr>
        </p:nvSpPr>
        <p:spPr/>
        <p:txBody>
          <a:bodyPr/>
          <a:lstStyle/>
          <a:p>
            <a:fld id="{D70BA771-77DF-1C4A-825B-6D0C5B2B1468}" type="datetime1">
              <a:rPr lang="en-CA" smtClean="0"/>
              <a:t>2023-04-13</a:t>
            </a:fld>
            <a:endParaRPr lang="en-US"/>
          </a:p>
        </p:txBody>
      </p:sp>
      <p:sp>
        <p:nvSpPr>
          <p:cNvPr id="8" name="Footer Placeholder 7">
            <a:extLst>
              <a:ext uri="{FF2B5EF4-FFF2-40B4-BE49-F238E27FC236}">
                <a16:creationId xmlns:a16="http://schemas.microsoft.com/office/drawing/2014/main" id="{08D6BF74-9700-8731-2563-D0DF160EA55E}"/>
              </a:ext>
            </a:extLst>
          </p:cNvPr>
          <p:cNvSpPr>
            <a:spLocks noGrp="1"/>
          </p:cNvSpPr>
          <p:nvPr>
            <p:ph type="ftr" sz="quarter" idx="11"/>
          </p:nvPr>
        </p:nvSpPr>
        <p:spPr/>
        <p:txBody>
          <a:bodyPr/>
          <a:lstStyle/>
          <a:p>
            <a:r>
              <a:rPr lang="en-US"/>
              <a:t>19th Workshop on Multiword Expressions (MWE 2023)</a:t>
            </a:r>
          </a:p>
        </p:txBody>
      </p:sp>
      <p:sp>
        <p:nvSpPr>
          <p:cNvPr id="9" name="Slide Number Placeholder 8">
            <a:extLst>
              <a:ext uri="{FF2B5EF4-FFF2-40B4-BE49-F238E27FC236}">
                <a16:creationId xmlns:a16="http://schemas.microsoft.com/office/drawing/2014/main" id="{D823BB0B-1B83-E046-8B79-BB64F84EEF9E}"/>
              </a:ext>
            </a:extLst>
          </p:cNvPr>
          <p:cNvSpPr>
            <a:spLocks noGrp="1"/>
          </p:cNvSpPr>
          <p:nvPr>
            <p:ph type="sldNum" sz="quarter" idx="12"/>
          </p:nvPr>
        </p:nvSpPr>
        <p:spPr/>
        <p:txBody>
          <a:bodyPr/>
          <a:lstStyle/>
          <a:p>
            <a:fld id="{6B79DCF3-250E-D644-ACEA-B7FB622FE287}" type="slidenum">
              <a:rPr lang="en-US" smtClean="0"/>
              <a:t>‹#›</a:t>
            </a:fld>
            <a:endParaRPr lang="en-US"/>
          </a:p>
        </p:txBody>
      </p:sp>
    </p:spTree>
    <p:extLst>
      <p:ext uri="{BB962C8B-B14F-4D97-AF65-F5344CB8AC3E}">
        <p14:creationId xmlns:p14="http://schemas.microsoft.com/office/powerpoint/2010/main" val="2909618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BE28D-19D2-7F86-25AB-B6AA6BEC210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DCAD69-BD8F-7181-465B-9EE9BA7DC9A3}"/>
              </a:ext>
            </a:extLst>
          </p:cNvPr>
          <p:cNvSpPr>
            <a:spLocks noGrp="1"/>
          </p:cNvSpPr>
          <p:nvPr>
            <p:ph type="dt" sz="half" idx="10"/>
          </p:nvPr>
        </p:nvSpPr>
        <p:spPr/>
        <p:txBody>
          <a:bodyPr/>
          <a:lstStyle/>
          <a:p>
            <a:fld id="{898F003A-D1DC-7544-BB54-C1233938B3DB}" type="datetime1">
              <a:rPr lang="en-CA" smtClean="0"/>
              <a:t>2023-04-13</a:t>
            </a:fld>
            <a:endParaRPr lang="en-US"/>
          </a:p>
        </p:txBody>
      </p:sp>
      <p:sp>
        <p:nvSpPr>
          <p:cNvPr id="4" name="Footer Placeholder 3">
            <a:extLst>
              <a:ext uri="{FF2B5EF4-FFF2-40B4-BE49-F238E27FC236}">
                <a16:creationId xmlns:a16="http://schemas.microsoft.com/office/drawing/2014/main" id="{56225733-DBFB-E5C8-3476-68F4BC3F99D6}"/>
              </a:ext>
            </a:extLst>
          </p:cNvPr>
          <p:cNvSpPr>
            <a:spLocks noGrp="1"/>
          </p:cNvSpPr>
          <p:nvPr>
            <p:ph type="ftr" sz="quarter" idx="11"/>
          </p:nvPr>
        </p:nvSpPr>
        <p:spPr/>
        <p:txBody>
          <a:bodyPr/>
          <a:lstStyle/>
          <a:p>
            <a:r>
              <a:rPr lang="en-US"/>
              <a:t>19th Workshop on Multiword Expressions (MWE 2023)</a:t>
            </a:r>
          </a:p>
        </p:txBody>
      </p:sp>
      <p:sp>
        <p:nvSpPr>
          <p:cNvPr id="5" name="Slide Number Placeholder 4">
            <a:extLst>
              <a:ext uri="{FF2B5EF4-FFF2-40B4-BE49-F238E27FC236}">
                <a16:creationId xmlns:a16="http://schemas.microsoft.com/office/drawing/2014/main" id="{5F872A41-28B7-CFCB-EC49-6643CF3C110F}"/>
              </a:ext>
            </a:extLst>
          </p:cNvPr>
          <p:cNvSpPr>
            <a:spLocks noGrp="1"/>
          </p:cNvSpPr>
          <p:nvPr>
            <p:ph type="sldNum" sz="quarter" idx="12"/>
          </p:nvPr>
        </p:nvSpPr>
        <p:spPr/>
        <p:txBody>
          <a:bodyPr/>
          <a:lstStyle/>
          <a:p>
            <a:fld id="{6B79DCF3-250E-D644-ACEA-B7FB622FE287}" type="slidenum">
              <a:rPr lang="en-US" smtClean="0"/>
              <a:t>‹#›</a:t>
            </a:fld>
            <a:endParaRPr lang="en-US"/>
          </a:p>
        </p:txBody>
      </p:sp>
    </p:spTree>
    <p:extLst>
      <p:ext uri="{BB962C8B-B14F-4D97-AF65-F5344CB8AC3E}">
        <p14:creationId xmlns:p14="http://schemas.microsoft.com/office/powerpoint/2010/main" val="22125087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A94CBA-62BC-E823-9996-E11DB38C861D}"/>
              </a:ext>
            </a:extLst>
          </p:cNvPr>
          <p:cNvSpPr>
            <a:spLocks noGrp="1"/>
          </p:cNvSpPr>
          <p:nvPr>
            <p:ph type="dt" sz="half" idx="10"/>
          </p:nvPr>
        </p:nvSpPr>
        <p:spPr/>
        <p:txBody>
          <a:bodyPr/>
          <a:lstStyle/>
          <a:p>
            <a:fld id="{059D1BC7-DCC6-914B-AEEF-4F498AFA0C27}" type="datetime1">
              <a:rPr lang="en-CA" smtClean="0"/>
              <a:t>2023-04-13</a:t>
            </a:fld>
            <a:endParaRPr lang="en-US"/>
          </a:p>
        </p:txBody>
      </p:sp>
      <p:sp>
        <p:nvSpPr>
          <p:cNvPr id="3" name="Footer Placeholder 2">
            <a:extLst>
              <a:ext uri="{FF2B5EF4-FFF2-40B4-BE49-F238E27FC236}">
                <a16:creationId xmlns:a16="http://schemas.microsoft.com/office/drawing/2014/main" id="{92A37AA3-4BB9-5854-F479-95B74056C080}"/>
              </a:ext>
            </a:extLst>
          </p:cNvPr>
          <p:cNvSpPr>
            <a:spLocks noGrp="1"/>
          </p:cNvSpPr>
          <p:nvPr>
            <p:ph type="ftr" sz="quarter" idx="11"/>
          </p:nvPr>
        </p:nvSpPr>
        <p:spPr/>
        <p:txBody>
          <a:bodyPr/>
          <a:lstStyle/>
          <a:p>
            <a:r>
              <a:rPr lang="en-US"/>
              <a:t>19th Workshop on Multiword Expressions (MWE 2023)</a:t>
            </a:r>
          </a:p>
        </p:txBody>
      </p:sp>
      <p:sp>
        <p:nvSpPr>
          <p:cNvPr id="4" name="Slide Number Placeholder 3">
            <a:extLst>
              <a:ext uri="{FF2B5EF4-FFF2-40B4-BE49-F238E27FC236}">
                <a16:creationId xmlns:a16="http://schemas.microsoft.com/office/drawing/2014/main" id="{95615EAA-84C8-9207-6A34-F6C0622A8936}"/>
              </a:ext>
            </a:extLst>
          </p:cNvPr>
          <p:cNvSpPr>
            <a:spLocks noGrp="1"/>
          </p:cNvSpPr>
          <p:nvPr>
            <p:ph type="sldNum" sz="quarter" idx="12"/>
          </p:nvPr>
        </p:nvSpPr>
        <p:spPr/>
        <p:txBody>
          <a:bodyPr/>
          <a:lstStyle/>
          <a:p>
            <a:fld id="{6B79DCF3-250E-D644-ACEA-B7FB622FE287}" type="slidenum">
              <a:rPr lang="en-US" smtClean="0"/>
              <a:t>‹#›</a:t>
            </a:fld>
            <a:endParaRPr lang="en-US"/>
          </a:p>
        </p:txBody>
      </p:sp>
    </p:spTree>
    <p:extLst>
      <p:ext uri="{BB962C8B-B14F-4D97-AF65-F5344CB8AC3E}">
        <p14:creationId xmlns:p14="http://schemas.microsoft.com/office/powerpoint/2010/main" val="3160016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68ABC-CD58-825C-1107-ADEDEE7D46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8FBED72-4F4A-4D67-79DC-7C09B7E68A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B665E26-2614-BEE7-090A-7E9E320428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AAF59F-ED6A-A0C1-0907-E0CD9F2F11E9}"/>
              </a:ext>
            </a:extLst>
          </p:cNvPr>
          <p:cNvSpPr>
            <a:spLocks noGrp="1"/>
          </p:cNvSpPr>
          <p:nvPr>
            <p:ph type="dt" sz="half" idx="10"/>
          </p:nvPr>
        </p:nvSpPr>
        <p:spPr/>
        <p:txBody>
          <a:bodyPr/>
          <a:lstStyle/>
          <a:p>
            <a:fld id="{4F4DF17B-AD99-D449-97A2-D3A0B42DC2EB}" type="datetime1">
              <a:rPr lang="en-CA" smtClean="0"/>
              <a:t>2023-04-13</a:t>
            </a:fld>
            <a:endParaRPr lang="en-US"/>
          </a:p>
        </p:txBody>
      </p:sp>
      <p:sp>
        <p:nvSpPr>
          <p:cNvPr id="6" name="Footer Placeholder 5">
            <a:extLst>
              <a:ext uri="{FF2B5EF4-FFF2-40B4-BE49-F238E27FC236}">
                <a16:creationId xmlns:a16="http://schemas.microsoft.com/office/drawing/2014/main" id="{317456EC-22F4-C593-96A4-CA139B8B8FF9}"/>
              </a:ext>
            </a:extLst>
          </p:cNvPr>
          <p:cNvSpPr>
            <a:spLocks noGrp="1"/>
          </p:cNvSpPr>
          <p:nvPr>
            <p:ph type="ftr" sz="quarter" idx="11"/>
          </p:nvPr>
        </p:nvSpPr>
        <p:spPr/>
        <p:txBody>
          <a:bodyPr/>
          <a:lstStyle/>
          <a:p>
            <a:r>
              <a:rPr lang="en-US"/>
              <a:t>19th Workshop on Multiword Expressions (MWE 2023)</a:t>
            </a:r>
          </a:p>
        </p:txBody>
      </p:sp>
      <p:sp>
        <p:nvSpPr>
          <p:cNvPr id="7" name="Slide Number Placeholder 6">
            <a:extLst>
              <a:ext uri="{FF2B5EF4-FFF2-40B4-BE49-F238E27FC236}">
                <a16:creationId xmlns:a16="http://schemas.microsoft.com/office/drawing/2014/main" id="{7DD07001-1594-E924-CD4C-AD1222B912ED}"/>
              </a:ext>
            </a:extLst>
          </p:cNvPr>
          <p:cNvSpPr>
            <a:spLocks noGrp="1"/>
          </p:cNvSpPr>
          <p:nvPr>
            <p:ph type="sldNum" sz="quarter" idx="12"/>
          </p:nvPr>
        </p:nvSpPr>
        <p:spPr/>
        <p:txBody>
          <a:bodyPr/>
          <a:lstStyle/>
          <a:p>
            <a:fld id="{6B79DCF3-250E-D644-ACEA-B7FB622FE287}" type="slidenum">
              <a:rPr lang="en-US" smtClean="0"/>
              <a:t>‹#›</a:t>
            </a:fld>
            <a:endParaRPr lang="en-US"/>
          </a:p>
        </p:txBody>
      </p:sp>
    </p:spTree>
    <p:extLst>
      <p:ext uri="{BB962C8B-B14F-4D97-AF65-F5344CB8AC3E}">
        <p14:creationId xmlns:p14="http://schemas.microsoft.com/office/powerpoint/2010/main" val="9794947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C6AC5-F372-2FEF-0996-0DF673E740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C02DF5-579F-DDB3-90BF-9C59087590D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CBB6DF1-E3A7-2AB1-069E-50852B8A7A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0439EE-4EE4-A2DD-70D8-F681F8D064A0}"/>
              </a:ext>
            </a:extLst>
          </p:cNvPr>
          <p:cNvSpPr>
            <a:spLocks noGrp="1"/>
          </p:cNvSpPr>
          <p:nvPr>
            <p:ph type="dt" sz="half" idx="10"/>
          </p:nvPr>
        </p:nvSpPr>
        <p:spPr/>
        <p:txBody>
          <a:bodyPr/>
          <a:lstStyle/>
          <a:p>
            <a:fld id="{D25E7516-873F-0745-AFA8-87DABA44A9FC}" type="datetime1">
              <a:rPr lang="en-CA" smtClean="0"/>
              <a:t>2023-04-13</a:t>
            </a:fld>
            <a:endParaRPr lang="en-US"/>
          </a:p>
        </p:txBody>
      </p:sp>
      <p:sp>
        <p:nvSpPr>
          <p:cNvPr id="6" name="Footer Placeholder 5">
            <a:extLst>
              <a:ext uri="{FF2B5EF4-FFF2-40B4-BE49-F238E27FC236}">
                <a16:creationId xmlns:a16="http://schemas.microsoft.com/office/drawing/2014/main" id="{B25CD83C-2D45-6DED-A22F-EB2AC6202427}"/>
              </a:ext>
            </a:extLst>
          </p:cNvPr>
          <p:cNvSpPr>
            <a:spLocks noGrp="1"/>
          </p:cNvSpPr>
          <p:nvPr>
            <p:ph type="ftr" sz="quarter" idx="11"/>
          </p:nvPr>
        </p:nvSpPr>
        <p:spPr/>
        <p:txBody>
          <a:bodyPr/>
          <a:lstStyle/>
          <a:p>
            <a:r>
              <a:rPr lang="en-US"/>
              <a:t>19th Workshop on Multiword Expressions (MWE 2023)</a:t>
            </a:r>
          </a:p>
        </p:txBody>
      </p:sp>
      <p:sp>
        <p:nvSpPr>
          <p:cNvPr id="7" name="Slide Number Placeholder 6">
            <a:extLst>
              <a:ext uri="{FF2B5EF4-FFF2-40B4-BE49-F238E27FC236}">
                <a16:creationId xmlns:a16="http://schemas.microsoft.com/office/drawing/2014/main" id="{605BCE75-1A92-B4BC-F86C-9D8A8ED006EC}"/>
              </a:ext>
            </a:extLst>
          </p:cNvPr>
          <p:cNvSpPr>
            <a:spLocks noGrp="1"/>
          </p:cNvSpPr>
          <p:nvPr>
            <p:ph type="sldNum" sz="quarter" idx="12"/>
          </p:nvPr>
        </p:nvSpPr>
        <p:spPr/>
        <p:txBody>
          <a:bodyPr/>
          <a:lstStyle/>
          <a:p>
            <a:fld id="{6B79DCF3-250E-D644-ACEA-B7FB622FE287}" type="slidenum">
              <a:rPr lang="en-US" smtClean="0"/>
              <a:t>‹#›</a:t>
            </a:fld>
            <a:endParaRPr lang="en-US"/>
          </a:p>
        </p:txBody>
      </p:sp>
    </p:spTree>
    <p:extLst>
      <p:ext uri="{BB962C8B-B14F-4D97-AF65-F5344CB8AC3E}">
        <p14:creationId xmlns:p14="http://schemas.microsoft.com/office/powerpoint/2010/main" val="3577254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E12BF1-324F-AC75-0872-87103F55B1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D416731-3A81-3585-6128-815CC0BDD8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B73513-13B5-B47B-64C1-039F35359C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49CDE6-51AC-7842-A3E2-63B3EF356B37}" type="datetime1">
              <a:rPr lang="en-CA" smtClean="0"/>
              <a:t>2023-04-13</a:t>
            </a:fld>
            <a:endParaRPr lang="en-US"/>
          </a:p>
        </p:txBody>
      </p:sp>
      <p:sp>
        <p:nvSpPr>
          <p:cNvPr id="5" name="Footer Placeholder 4">
            <a:extLst>
              <a:ext uri="{FF2B5EF4-FFF2-40B4-BE49-F238E27FC236}">
                <a16:creationId xmlns:a16="http://schemas.microsoft.com/office/drawing/2014/main" id="{3F6BFF74-66EE-5BCC-D7B0-197B958C7B9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i="1">
                <a:solidFill>
                  <a:schemeClr val="tx1">
                    <a:tint val="75000"/>
                  </a:schemeClr>
                </a:solidFill>
              </a:defRPr>
            </a:lvl1pPr>
          </a:lstStyle>
          <a:p>
            <a:r>
              <a:rPr lang="en-CA">
                <a:solidFill>
                  <a:srgbClr val="404040"/>
                </a:solidFill>
                <a:latin typeface="-apple-system"/>
              </a:rPr>
              <a:t>19th Workshop on Multiword Expressions (MWE 2023)</a:t>
            </a:r>
            <a:endParaRPr lang="en-US" dirty="0"/>
          </a:p>
        </p:txBody>
      </p:sp>
      <p:sp>
        <p:nvSpPr>
          <p:cNvPr id="6" name="Slide Number Placeholder 5">
            <a:extLst>
              <a:ext uri="{FF2B5EF4-FFF2-40B4-BE49-F238E27FC236}">
                <a16:creationId xmlns:a16="http://schemas.microsoft.com/office/drawing/2014/main" id="{BAFD6C91-C95B-DEE5-82F9-EBC87A1211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79DCF3-250E-D644-ACEA-B7FB622FE287}" type="slidenum">
              <a:rPr lang="en-US" smtClean="0"/>
              <a:t>‹#›</a:t>
            </a:fld>
            <a:endParaRPr lang="en-US"/>
          </a:p>
        </p:txBody>
      </p:sp>
      <p:pic>
        <p:nvPicPr>
          <p:cNvPr id="8" name="Picture 7" descr="Logo, company name&#10;&#10;Description automatically generated">
            <a:extLst>
              <a:ext uri="{FF2B5EF4-FFF2-40B4-BE49-F238E27FC236}">
                <a16:creationId xmlns:a16="http://schemas.microsoft.com/office/drawing/2014/main" id="{9FCF5ACE-22CF-376D-654B-873C78B12749}"/>
              </a:ext>
            </a:extLst>
          </p:cNvPr>
          <p:cNvPicPr>
            <a:picLocks noChangeAspect="1"/>
          </p:cNvPicPr>
          <p:nvPr userDrawn="1"/>
        </p:nvPicPr>
        <p:blipFill>
          <a:blip r:embed="rId13"/>
          <a:stretch>
            <a:fillRect/>
          </a:stretch>
        </p:blipFill>
        <p:spPr>
          <a:xfrm>
            <a:off x="292100" y="564558"/>
            <a:ext cx="1917700" cy="1003300"/>
          </a:xfrm>
          <a:prstGeom prst="rect">
            <a:avLst/>
          </a:prstGeom>
        </p:spPr>
      </p:pic>
    </p:spTree>
    <p:extLst>
      <p:ext uri="{BB962C8B-B14F-4D97-AF65-F5344CB8AC3E}">
        <p14:creationId xmlns:p14="http://schemas.microsoft.com/office/powerpoint/2010/main" val="22156937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77927-A362-B47E-D33F-B3FEED6E43E5}"/>
              </a:ext>
            </a:extLst>
          </p:cNvPr>
          <p:cNvSpPr>
            <a:spLocks noGrp="1"/>
          </p:cNvSpPr>
          <p:nvPr>
            <p:ph type="ctrTitle"/>
          </p:nvPr>
        </p:nvSpPr>
        <p:spPr>
          <a:xfrm>
            <a:off x="1524000" y="1958616"/>
            <a:ext cx="9144000" cy="2387600"/>
          </a:xfrm>
        </p:spPr>
        <p:txBody>
          <a:bodyPr>
            <a:normAutofit/>
          </a:bodyPr>
          <a:lstStyle/>
          <a:p>
            <a:r>
              <a:rPr lang="en-CA" sz="4000" b="0" i="0" dirty="0">
                <a:effectLst/>
                <a:latin typeface="Arial" panose="020B0604020202020204" pitchFamily="34" charset="0"/>
              </a:rPr>
              <a:t>Token-level Identification of</a:t>
            </a:r>
            <a:br>
              <a:rPr lang="en-CA" sz="4000" dirty="0"/>
            </a:br>
            <a:r>
              <a:rPr lang="en-CA" sz="4000" b="0" i="0" dirty="0">
                <a:effectLst/>
                <a:latin typeface="Arial" panose="020B0604020202020204" pitchFamily="34" charset="0"/>
              </a:rPr>
              <a:t>Multiword Expressions using</a:t>
            </a:r>
            <a:br>
              <a:rPr lang="en-CA" sz="4000" dirty="0"/>
            </a:br>
            <a:r>
              <a:rPr lang="en-CA" sz="4000" b="0" i="0" dirty="0">
                <a:effectLst/>
                <a:latin typeface="Arial" panose="020B0604020202020204" pitchFamily="34" charset="0"/>
              </a:rPr>
              <a:t>Pre-trained Multilingual Language</a:t>
            </a:r>
            <a:br>
              <a:rPr lang="en-CA" sz="4000" dirty="0"/>
            </a:br>
            <a:r>
              <a:rPr lang="en-CA" sz="4000" b="0" i="0" dirty="0">
                <a:effectLst/>
                <a:latin typeface="Arial" panose="020B0604020202020204" pitchFamily="34" charset="0"/>
              </a:rPr>
              <a:t>Models</a:t>
            </a:r>
            <a:endParaRPr lang="en-US" sz="4000" dirty="0"/>
          </a:p>
        </p:txBody>
      </p:sp>
      <p:sp>
        <p:nvSpPr>
          <p:cNvPr id="3" name="Subtitle 2">
            <a:extLst>
              <a:ext uri="{FF2B5EF4-FFF2-40B4-BE49-F238E27FC236}">
                <a16:creationId xmlns:a16="http://schemas.microsoft.com/office/drawing/2014/main" id="{BCAD2D1D-4446-5198-912D-50933E1ABAF2}"/>
              </a:ext>
            </a:extLst>
          </p:cNvPr>
          <p:cNvSpPr>
            <a:spLocks noGrp="1"/>
          </p:cNvSpPr>
          <p:nvPr>
            <p:ph type="subTitle" idx="1"/>
          </p:nvPr>
        </p:nvSpPr>
        <p:spPr>
          <a:xfrm>
            <a:off x="1524000" y="4700588"/>
            <a:ext cx="9144000" cy="1655762"/>
          </a:xfrm>
        </p:spPr>
        <p:txBody>
          <a:bodyPr/>
          <a:lstStyle/>
          <a:p>
            <a:r>
              <a:rPr lang="en-US" dirty="0" err="1"/>
              <a:t>Raghuraman</a:t>
            </a:r>
            <a:r>
              <a:rPr lang="en-US" dirty="0"/>
              <a:t> Swaminathan and Paul Cook</a:t>
            </a:r>
          </a:p>
          <a:p>
            <a:r>
              <a:rPr lang="en-US" dirty="0"/>
              <a:t>University of New Brunswick</a:t>
            </a:r>
          </a:p>
        </p:txBody>
      </p:sp>
      <p:sp>
        <p:nvSpPr>
          <p:cNvPr id="7" name="Slide Number Placeholder 6">
            <a:extLst>
              <a:ext uri="{FF2B5EF4-FFF2-40B4-BE49-F238E27FC236}">
                <a16:creationId xmlns:a16="http://schemas.microsoft.com/office/drawing/2014/main" id="{0BE05BE3-F0EC-BF46-1039-F8D0364D68D6}"/>
              </a:ext>
            </a:extLst>
          </p:cNvPr>
          <p:cNvSpPr>
            <a:spLocks noGrp="1"/>
          </p:cNvSpPr>
          <p:nvPr>
            <p:ph type="sldNum" sz="quarter" idx="12"/>
          </p:nvPr>
        </p:nvSpPr>
        <p:spPr/>
        <p:txBody>
          <a:bodyPr/>
          <a:lstStyle/>
          <a:p>
            <a:fld id="{6B79DCF3-250E-D644-ACEA-B7FB622FE287}" type="slidenum">
              <a:rPr lang="en-US" smtClean="0"/>
              <a:t>1</a:t>
            </a:fld>
            <a:endParaRPr lang="en-US"/>
          </a:p>
        </p:txBody>
      </p:sp>
      <p:cxnSp>
        <p:nvCxnSpPr>
          <p:cNvPr id="5" name="Straight Connector 4">
            <a:extLst>
              <a:ext uri="{FF2B5EF4-FFF2-40B4-BE49-F238E27FC236}">
                <a16:creationId xmlns:a16="http://schemas.microsoft.com/office/drawing/2014/main" id="{B0B730D1-9554-743B-DEB8-3182A26C423D}"/>
              </a:ext>
            </a:extLst>
          </p:cNvPr>
          <p:cNvCxnSpPr>
            <a:cxnSpLocks/>
          </p:cNvCxnSpPr>
          <p:nvPr/>
        </p:nvCxnSpPr>
        <p:spPr>
          <a:xfrm>
            <a:off x="-24000" y="1516307"/>
            <a:ext cx="12240000" cy="0"/>
          </a:xfrm>
          <a:prstGeom prst="line">
            <a:avLst/>
          </a:prstGeom>
          <a:ln w="8255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Footer Placeholder 7">
            <a:extLst>
              <a:ext uri="{FF2B5EF4-FFF2-40B4-BE49-F238E27FC236}">
                <a16:creationId xmlns:a16="http://schemas.microsoft.com/office/drawing/2014/main" id="{B2AF956B-9316-67F4-161E-1DDAE9A39073}"/>
              </a:ext>
            </a:extLst>
          </p:cNvPr>
          <p:cNvSpPr>
            <a:spLocks noGrp="1"/>
          </p:cNvSpPr>
          <p:nvPr>
            <p:ph type="ftr" sz="quarter" idx="11"/>
          </p:nvPr>
        </p:nvSpPr>
        <p:spPr/>
        <p:txBody>
          <a:bodyPr/>
          <a:lstStyle/>
          <a:p>
            <a:r>
              <a:rPr lang="en-US"/>
              <a:t>19th Workshop on Multiword Expressions (MWE 2023)</a:t>
            </a:r>
          </a:p>
        </p:txBody>
      </p:sp>
    </p:spTree>
    <p:extLst>
      <p:ext uri="{BB962C8B-B14F-4D97-AF65-F5344CB8AC3E}">
        <p14:creationId xmlns:p14="http://schemas.microsoft.com/office/powerpoint/2010/main" val="13807848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FF187-F570-18E8-C276-8577B30496F2}"/>
              </a:ext>
            </a:extLst>
          </p:cNvPr>
          <p:cNvSpPr>
            <a:spLocks noGrp="1"/>
          </p:cNvSpPr>
          <p:nvPr>
            <p:ph type="title"/>
          </p:nvPr>
        </p:nvSpPr>
        <p:spPr/>
        <p:txBody>
          <a:bodyPr/>
          <a:lstStyle/>
          <a:p>
            <a:pPr algn="ctr"/>
            <a:r>
              <a:rPr lang="en-US" dirty="0"/>
              <a:t>Evaluation metrics</a:t>
            </a:r>
          </a:p>
        </p:txBody>
      </p:sp>
      <p:sp>
        <p:nvSpPr>
          <p:cNvPr id="3" name="Content Placeholder 2">
            <a:extLst>
              <a:ext uri="{FF2B5EF4-FFF2-40B4-BE49-F238E27FC236}">
                <a16:creationId xmlns:a16="http://schemas.microsoft.com/office/drawing/2014/main" id="{C7A1E51B-4CA5-3230-B1CE-217864EBD8F7}"/>
              </a:ext>
            </a:extLst>
          </p:cNvPr>
          <p:cNvSpPr>
            <a:spLocks noGrp="1"/>
          </p:cNvSpPr>
          <p:nvPr>
            <p:ph idx="1"/>
          </p:nvPr>
        </p:nvSpPr>
        <p:spPr/>
        <p:txBody>
          <a:bodyPr/>
          <a:lstStyle/>
          <a:p>
            <a:pPr>
              <a:lnSpc>
                <a:spcPct val="150000"/>
              </a:lnSpc>
            </a:pPr>
            <a:r>
              <a:rPr lang="en-US" dirty="0">
                <a:latin typeface="Helvetica" pitchFamily="2" charset="0"/>
              </a:rPr>
              <a:t>We use 3 different metrics:</a:t>
            </a:r>
          </a:p>
          <a:p>
            <a:pPr marL="914400" lvl="1" indent="-457200">
              <a:lnSpc>
                <a:spcPct val="150000"/>
              </a:lnSpc>
              <a:buFont typeface="+mj-lt"/>
              <a:buAutoNum type="arabicPeriod"/>
            </a:pPr>
            <a:r>
              <a:rPr lang="en-US" sz="2800" dirty="0">
                <a:latin typeface="Helvetica" pitchFamily="2" charset="0"/>
              </a:rPr>
              <a:t>MWE-based F1 score</a:t>
            </a:r>
          </a:p>
          <a:p>
            <a:pPr marL="914400" lvl="1" indent="-457200">
              <a:lnSpc>
                <a:spcPct val="150000"/>
              </a:lnSpc>
              <a:buFont typeface="+mj-lt"/>
              <a:buAutoNum type="arabicPeriod"/>
            </a:pPr>
            <a:r>
              <a:rPr lang="en-US" sz="2800" dirty="0">
                <a:latin typeface="Helvetica" pitchFamily="2" charset="0"/>
              </a:rPr>
              <a:t>Token-based F1 score</a:t>
            </a:r>
          </a:p>
          <a:p>
            <a:pPr marL="914400" lvl="1" indent="-457200">
              <a:lnSpc>
                <a:spcPct val="150000"/>
              </a:lnSpc>
              <a:buFont typeface="+mj-lt"/>
              <a:buAutoNum type="arabicPeriod"/>
            </a:pPr>
            <a:r>
              <a:rPr lang="en-US" sz="2800" dirty="0">
                <a:latin typeface="Helvetica" pitchFamily="2" charset="0"/>
              </a:rPr>
              <a:t>Unseen F1 score</a:t>
            </a:r>
          </a:p>
          <a:p>
            <a:pPr marL="971550" lvl="1"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3603FBDF-589A-ABB1-9865-14C1E997E8C7}"/>
              </a:ext>
            </a:extLst>
          </p:cNvPr>
          <p:cNvSpPr>
            <a:spLocks noGrp="1"/>
          </p:cNvSpPr>
          <p:nvPr>
            <p:ph type="sldNum" sz="quarter" idx="12"/>
          </p:nvPr>
        </p:nvSpPr>
        <p:spPr/>
        <p:txBody>
          <a:bodyPr/>
          <a:lstStyle/>
          <a:p>
            <a:fld id="{6B79DCF3-250E-D644-ACEA-B7FB622FE287}" type="slidenum">
              <a:rPr lang="en-US" smtClean="0"/>
              <a:t>10</a:t>
            </a:fld>
            <a:endParaRPr lang="en-US"/>
          </a:p>
        </p:txBody>
      </p:sp>
      <p:sp>
        <p:nvSpPr>
          <p:cNvPr id="5" name="Footer Placeholder 4">
            <a:extLst>
              <a:ext uri="{FF2B5EF4-FFF2-40B4-BE49-F238E27FC236}">
                <a16:creationId xmlns:a16="http://schemas.microsoft.com/office/drawing/2014/main" id="{45A87052-0DFB-2CB3-D403-8A04753E7F94}"/>
              </a:ext>
            </a:extLst>
          </p:cNvPr>
          <p:cNvSpPr>
            <a:spLocks noGrp="1"/>
          </p:cNvSpPr>
          <p:nvPr>
            <p:ph type="ftr" sz="quarter" idx="11"/>
          </p:nvPr>
        </p:nvSpPr>
        <p:spPr/>
        <p:txBody>
          <a:bodyPr/>
          <a:lstStyle/>
          <a:p>
            <a:r>
              <a:rPr lang="en-CA">
                <a:solidFill>
                  <a:srgbClr val="404040"/>
                </a:solidFill>
              </a:rPr>
              <a:t>19th Workshop on Multiword Expressions (MWE 2023)</a:t>
            </a:r>
            <a:endParaRPr lang="en-US" dirty="0"/>
          </a:p>
        </p:txBody>
      </p:sp>
    </p:spTree>
    <p:extLst>
      <p:ext uri="{BB962C8B-B14F-4D97-AF65-F5344CB8AC3E}">
        <p14:creationId xmlns:p14="http://schemas.microsoft.com/office/powerpoint/2010/main" val="3447745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5E472-54EF-D28A-B6E9-76BEE17B9393}"/>
              </a:ext>
            </a:extLst>
          </p:cNvPr>
          <p:cNvSpPr>
            <a:spLocks noGrp="1"/>
          </p:cNvSpPr>
          <p:nvPr>
            <p:ph type="title"/>
          </p:nvPr>
        </p:nvSpPr>
        <p:spPr>
          <a:xfrm>
            <a:off x="3756676" y="800643"/>
            <a:ext cx="4247218" cy="581026"/>
          </a:xfrm>
        </p:spPr>
        <p:txBody>
          <a:bodyPr>
            <a:noAutofit/>
          </a:bodyPr>
          <a:lstStyle/>
          <a:p>
            <a:pPr algn="ctr"/>
            <a:r>
              <a:rPr lang="en-US" sz="4400" dirty="0"/>
              <a:t>Results – </a:t>
            </a:r>
            <a:r>
              <a:rPr lang="en-US" sz="4400" dirty="0" err="1"/>
              <a:t>SemEval</a:t>
            </a:r>
            <a:endParaRPr lang="en-US" sz="4400" dirty="0"/>
          </a:p>
        </p:txBody>
      </p:sp>
      <p:pic>
        <p:nvPicPr>
          <p:cNvPr id="10" name="Picture Placeholder 9" descr="Graphical user interface, application, table&#10;&#10;Description automatically generated">
            <a:extLst>
              <a:ext uri="{FF2B5EF4-FFF2-40B4-BE49-F238E27FC236}">
                <a16:creationId xmlns:a16="http://schemas.microsoft.com/office/drawing/2014/main" id="{9CAA5254-E272-A265-87B3-68CD7763F5D4}"/>
              </a:ext>
            </a:extLst>
          </p:cNvPr>
          <p:cNvPicPr>
            <a:picLocks noGrp="1" noChangeAspect="1"/>
          </p:cNvPicPr>
          <p:nvPr>
            <p:ph type="pic" idx="1"/>
          </p:nvPr>
        </p:nvPicPr>
        <p:blipFill rotWithShape="1">
          <a:blip r:embed="rId3"/>
          <a:srcRect l="16760" t="21792" r="31086" b="32128"/>
          <a:stretch/>
        </p:blipFill>
        <p:spPr>
          <a:xfrm>
            <a:off x="5273707" y="1955256"/>
            <a:ext cx="6673785" cy="3811588"/>
          </a:xfrm>
          <a:solidFill>
            <a:srgbClr val="FF0000"/>
          </a:solidFill>
        </p:spPr>
      </p:pic>
      <p:sp>
        <p:nvSpPr>
          <p:cNvPr id="8" name="Text Placeholder 7">
            <a:extLst>
              <a:ext uri="{FF2B5EF4-FFF2-40B4-BE49-F238E27FC236}">
                <a16:creationId xmlns:a16="http://schemas.microsoft.com/office/drawing/2014/main" id="{E71D13EF-04BF-63D5-05E4-1A2F39563F23}"/>
              </a:ext>
            </a:extLst>
          </p:cNvPr>
          <p:cNvSpPr>
            <a:spLocks noGrp="1"/>
          </p:cNvSpPr>
          <p:nvPr>
            <p:ph type="body" sz="half" idx="2"/>
          </p:nvPr>
        </p:nvSpPr>
        <p:spPr>
          <a:xfrm>
            <a:off x="244508" y="2057400"/>
            <a:ext cx="5470818" cy="4298950"/>
          </a:xfrm>
        </p:spPr>
        <p:txBody>
          <a:bodyPr>
            <a:normAutofit/>
          </a:bodyPr>
          <a:lstStyle/>
          <a:p>
            <a:pPr marL="285750" indent="-285750">
              <a:lnSpc>
                <a:spcPct val="150000"/>
              </a:lnSpc>
              <a:buFont typeface="Arial" panose="020B0604020202020204" pitchFamily="34" charset="0"/>
              <a:buChar char="•"/>
            </a:pPr>
            <a:endParaRPr lang="en-US" sz="2400" dirty="0">
              <a:latin typeface="Helvetica" pitchFamily="2" charset="0"/>
            </a:endParaRPr>
          </a:p>
          <a:p>
            <a:pPr marL="285750" indent="-285750">
              <a:lnSpc>
                <a:spcPct val="150000"/>
              </a:lnSpc>
              <a:buFont typeface="Arial" panose="020B0604020202020204" pitchFamily="34" charset="0"/>
              <a:buChar char="•"/>
            </a:pPr>
            <a:endParaRPr lang="en-US" sz="2400" dirty="0">
              <a:latin typeface="Helvetica" pitchFamily="2" charset="0"/>
            </a:endParaRPr>
          </a:p>
          <a:p>
            <a:pPr marL="285750" indent="-285750">
              <a:lnSpc>
                <a:spcPct val="150000"/>
              </a:lnSpc>
              <a:buFont typeface="Arial" panose="020B0604020202020204" pitchFamily="34" charset="0"/>
              <a:buChar char="•"/>
            </a:pPr>
            <a:endParaRPr lang="en-US" sz="2400" dirty="0">
              <a:latin typeface="Helvetica" pitchFamily="2" charset="0"/>
            </a:endParaRPr>
          </a:p>
          <a:p>
            <a:pPr marL="285750" indent="-285750">
              <a:lnSpc>
                <a:spcPct val="150000"/>
              </a:lnSpc>
              <a:buFont typeface="Arial" panose="020B0604020202020204" pitchFamily="34" charset="0"/>
              <a:buChar char="•"/>
            </a:pPr>
            <a:endParaRPr lang="en-US" sz="2400" dirty="0">
              <a:latin typeface="Helvetica" pitchFamily="2" charset="0"/>
            </a:endParaRPr>
          </a:p>
          <a:p>
            <a:pPr marL="285750" indent="-285750">
              <a:buFont typeface="Arial" panose="020B0604020202020204" pitchFamily="34" charset="0"/>
              <a:buChar char="•"/>
            </a:pPr>
            <a:endParaRPr lang="en-US" dirty="0">
              <a:latin typeface="Helvetica" pitchFamily="2" charset="0"/>
            </a:endParaRPr>
          </a:p>
        </p:txBody>
      </p:sp>
      <p:sp>
        <p:nvSpPr>
          <p:cNvPr id="6" name="Slide Number Placeholder 5">
            <a:extLst>
              <a:ext uri="{FF2B5EF4-FFF2-40B4-BE49-F238E27FC236}">
                <a16:creationId xmlns:a16="http://schemas.microsoft.com/office/drawing/2014/main" id="{0559281C-1464-65CA-B515-1EC46BE9A06D}"/>
              </a:ext>
            </a:extLst>
          </p:cNvPr>
          <p:cNvSpPr>
            <a:spLocks noGrp="1"/>
          </p:cNvSpPr>
          <p:nvPr>
            <p:ph type="sldNum" sz="quarter" idx="12"/>
          </p:nvPr>
        </p:nvSpPr>
        <p:spPr/>
        <p:txBody>
          <a:bodyPr/>
          <a:lstStyle/>
          <a:p>
            <a:fld id="{6B79DCF3-250E-D644-ACEA-B7FB622FE287}" type="slidenum">
              <a:rPr lang="en-US" smtClean="0"/>
              <a:t>11</a:t>
            </a:fld>
            <a:endParaRPr lang="en-US"/>
          </a:p>
        </p:txBody>
      </p:sp>
      <p:sp>
        <p:nvSpPr>
          <p:cNvPr id="11" name="TextBox 10">
            <a:extLst>
              <a:ext uri="{FF2B5EF4-FFF2-40B4-BE49-F238E27FC236}">
                <a16:creationId xmlns:a16="http://schemas.microsoft.com/office/drawing/2014/main" id="{94DBB22C-3205-EED0-570C-744FA3B4F210}"/>
              </a:ext>
            </a:extLst>
          </p:cNvPr>
          <p:cNvSpPr txBox="1"/>
          <p:nvPr/>
        </p:nvSpPr>
        <p:spPr>
          <a:xfrm>
            <a:off x="7182144" y="5801418"/>
            <a:ext cx="3077734" cy="369332"/>
          </a:xfrm>
          <a:prstGeom prst="rect">
            <a:avLst/>
          </a:prstGeom>
          <a:noFill/>
        </p:spPr>
        <p:txBody>
          <a:bodyPr wrap="square" rtlCol="0">
            <a:spAutoFit/>
          </a:bodyPr>
          <a:lstStyle/>
          <a:p>
            <a:r>
              <a:rPr lang="en-US" dirty="0"/>
              <a:t>Results are in Macro-F1</a:t>
            </a:r>
          </a:p>
        </p:txBody>
      </p:sp>
      <p:cxnSp>
        <p:nvCxnSpPr>
          <p:cNvPr id="12" name="Straight Connector 11">
            <a:extLst>
              <a:ext uri="{FF2B5EF4-FFF2-40B4-BE49-F238E27FC236}">
                <a16:creationId xmlns:a16="http://schemas.microsoft.com/office/drawing/2014/main" id="{45325DC0-B5A4-6A86-FFDC-88F5A1EB86DC}"/>
              </a:ext>
            </a:extLst>
          </p:cNvPr>
          <p:cNvCxnSpPr>
            <a:cxnSpLocks/>
          </p:cNvCxnSpPr>
          <p:nvPr/>
        </p:nvCxnSpPr>
        <p:spPr>
          <a:xfrm>
            <a:off x="0" y="1534332"/>
            <a:ext cx="12240000" cy="0"/>
          </a:xfrm>
          <a:prstGeom prst="line">
            <a:avLst/>
          </a:prstGeom>
          <a:ln w="8255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83B9CD48-173D-9B5F-20BD-16AAFBA39D8E}"/>
              </a:ext>
            </a:extLst>
          </p:cNvPr>
          <p:cNvSpPr txBox="1"/>
          <p:nvPr/>
        </p:nvSpPr>
        <p:spPr>
          <a:xfrm rot="10800000" flipV="1">
            <a:off x="758535" y="3564686"/>
            <a:ext cx="4956789" cy="592726"/>
          </a:xfrm>
          <a:prstGeom prst="rect">
            <a:avLst/>
          </a:prstGeom>
          <a:noFill/>
        </p:spPr>
        <p:txBody>
          <a:bodyPr wrap="square" rtlCol="0">
            <a:spAutoFit/>
          </a:bodyPr>
          <a:lstStyle/>
          <a:p>
            <a:pPr>
              <a:lnSpc>
                <a:spcPct val="150000"/>
              </a:lnSpc>
            </a:pPr>
            <a:r>
              <a:rPr lang="en-US" sz="2400" dirty="0">
                <a:latin typeface="Helvetica" pitchFamily="2" charset="0"/>
              </a:rPr>
              <a:t>Baseline: Most-frequent class</a:t>
            </a:r>
          </a:p>
        </p:txBody>
      </p:sp>
    </p:spTree>
    <p:extLst>
      <p:ext uri="{BB962C8B-B14F-4D97-AF65-F5344CB8AC3E}">
        <p14:creationId xmlns:p14="http://schemas.microsoft.com/office/powerpoint/2010/main" val="1259885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5E472-54EF-D28A-B6E9-76BEE17B9393}"/>
              </a:ext>
            </a:extLst>
          </p:cNvPr>
          <p:cNvSpPr>
            <a:spLocks noGrp="1"/>
          </p:cNvSpPr>
          <p:nvPr>
            <p:ph type="title"/>
          </p:nvPr>
        </p:nvSpPr>
        <p:spPr>
          <a:xfrm>
            <a:off x="3756676" y="800643"/>
            <a:ext cx="4247218" cy="581026"/>
          </a:xfrm>
        </p:spPr>
        <p:txBody>
          <a:bodyPr>
            <a:noAutofit/>
          </a:bodyPr>
          <a:lstStyle/>
          <a:p>
            <a:pPr algn="ctr"/>
            <a:r>
              <a:rPr lang="en-US" sz="4400" dirty="0"/>
              <a:t>Results – </a:t>
            </a:r>
            <a:r>
              <a:rPr lang="en-US" sz="4400" dirty="0" err="1"/>
              <a:t>SemEval</a:t>
            </a:r>
            <a:endParaRPr lang="en-US" sz="4400" dirty="0"/>
          </a:p>
        </p:txBody>
      </p:sp>
      <p:pic>
        <p:nvPicPr>
          <p:cNvPr id="10" name="Picture Placeholder 9" descr="Graphical user interface, application, table&#10;&#10;Description automatically generated">
            <a:extLst>
              <a:ext uri="{FF2B5EF4-FFF2-40B4-BE49-F238E27FC236}">
                <a16:creationId xmlns:a16="http://schemas.microsoft.com/office/drawing/2014/main" id="{9CAA5254-E272-A265-87B3-68CD7763F5D4}"/>
              </a:ext>
            </a:extLst>
          </p:cNvPr>
          <p:cNvPicPr>
            <a:picLocks noGrp="1" noChangeAspect="1"/>
          </p:cNvPicPr>
          <p:nvPr>
            <p:ph type="pic" idx="1"/>
          </p:nvPr>
        </p:nvPicPr>
        <p:blipFill rotWithShape="1">
          <a:blip r:embed="rId3"/>
          <a:srcRect l="16760" t="21792" r="31086" b="32128"/>
          <a:stretch/>
        </p:blipFill>
        <p:spPr>
          <a:xfrm>
            <a:off x="5273707" y="1955256"/>
            <a:ext cx="6673785" cy="3811588"/>
          </a:xfrm>
          <a:solidFill>
            <a:srgbClr val="FF0000"/>
          </a:solidFill>
        </p:spPr>
      </p:pic>
      <p:sp>
        <p:nvSpPr>
          <p:cNvPr id="8" name="Text Placeholder 7">
            <a:extLst>
              <a:ext uri="{FF2B5EF4-FFF2-40B4-BE49-F238E27FC236}">
                <a16:creationId xmlns:a16="http://schemas.microsoft.com/office/drawing/2014/main" id="{E71D13EF-04BF-63D5-05E4-1A2F39563F23}"/>
              </a:ext>
            </a:extLst>
          </p:cNvPr>
          <p:cNvSpPr>
            <a:spLocks noGrp="1"/>
          </p:cNvSpPr>
          <p:nvPr>
            <p:ph type="body" sz="half" idx="2"/>
          </p:nvPr>
        </p:nvSpPr>
        <p:spPr>
          <a:xfrm>
            <a:off x="244508" y="3431970"/>
            <a:ext cx="5470818" cy="1279560"/>
          </a:xfrm>
        </p:spPr>
        <p:txBody>
          <a:bodyPr>
            <a:normAutofit/>
          </a:bodyPr>
          <a:lstStyle/>
          <a:p>
            <a:pPr marL="285750" indent="-285750">
              <a:lnSpc>
                <a:spcPct val="150000"/>
              </a:lnSpc>
              <a:buFont typeface="Arial" panose="020B0604020202020204" pitchFamily="34" charset="0"/>
              <a:buChar char="•"/>
            </a:pPr>
            <a:endParaRPr lang="en-US" sz="2400" dirty="0">
              <a:latin typeface="Helvetica" pitchFamily="2" charset="0"/>
            </a:endParaRPr>
          </a:p>
          <a:p>
            <a:pPr marL="285750" indent="-285750">
              <a:buFont typeface="Arial" panose="020B0604020202020204" pitchFamily="34" charset="0"/>
              <a:buChar char="•"/>
            </a:pPr>
            <a:endParaRPr lang="en-US" dirty="0">
              <a:latin typeface="Helvetica" pitchFamily="2" charset="0"/>
            </a:endParaRPr>
          </a:p>
        </p:txBody>
      </p:sp>
      <p:sp>
        <p:nvSpPr>
          <p:cNvPr id="6" name="Slide Number Placeholder 5">
            <a:extLst>
              <a:ext uri="{FF2B5EF4-FFF2-40B4-BE49-F238E27FC236}">
                <a16:creationId xmlns:a16="http://schemas.microsoft.com/office/drawing/2014/main" id="{0559281C-1464-65CA-B515-1EC46BE9A06D}"/>
              </a:ext>
            </a:extLst>
          </p:cNvPr>
          <p:cNvSpPr>
            <a:spLocks noGrp="1"/>
          </p:cNvSpPr>
          <p:nvPr>
            <p:ph type="sldNum" sz="quarter" idx="12"/>
          </p:nvPr>
        </p:nvSpPr>
        <p:spPr/>
        <p:txBody>
          <a:bodyPr/>
          <a:lstStyle/>
          <a:p>
            <a:fld id="{6B79DCF3-250E-D644-ACEA-B7FB622FE287}" type="slidenum">
              <a:rPr lang="en-US" smtClean="0"/>
              <a:t>12</a:t>
            </a:fld>
            <a:endParaRPr lang="en-US"/>
          </a:p>
        </p:txBody>
      </p:sp>
      <p:sp>
        <p:nvSpPr>
          <p:cNvPr id="11" name="TextBox 10">
            <a:extLst>
              <a:ext uri="{FF2B5EF4-FFF2-40B4-BE49-F238E27FC236}">
                <a16:creationId xmlns:a16="http://schemas.microsoft.com/office/drawing/2014/main" id="{94DBB22C-3205-EED0-570C-744FA3B4F210}"/>
              </a:ext>
            </a:extLst>
          </p:cNvPr>
          <p:cNvSpPr txBox="1"/>
          <p:nvPr/>
        </p:nvSpPr>
        <p:spPr>
          <a:xfrm>
            <a:off x="7182144" y="5801418"/>
            <a:ext cx="3077734" cy="369332"/>
          </a:xfrm>
          <a:prstGeom prst="rect">
            <a:avLst/>
          </a:prstGeom>
          <a:noFill/>
        </p:spPr>
        <p:txBody>
          <a:bodyPr wrap="square" rtlCol="0">
            <a:spAutoFit/>
          </a:bodyPr>
          <a:lstStyle/>
          <a:p>
            <a:r>
              <a:rPr lang="en-US" dirty="0"/>
              <a:t>Results are in Macro-F1</a:t>
            </a:r>
          </a:p>
        </p:txBody>
      </p:sp>
      <p:cxnSp>
        <p:nvCxnSpPr>
          <p:cNvPr id="12" name="Straight Connector 11">
            <a:extLst>
              <a:ext uri="{FF2B5EF4-FFF2-40B4-BE49-F238E27FC236}">
                <a16:creationId xmlns:a16="http://schemas.microsoft.com/office/drawing/2014/main" id="{45325DC0-B5A4-6A86-FFDC-88F5A1EB86DC}"/>
              </a:ext>
            </a:extLst>
          </p:cNvPr>
          <p:cNvCxnSpPr>
            <a:cxnSpLocks/>
          </p:cNvCxnSpPr>
          <p:nvPr/>
        </p:nvCxnSpPr>
        <p:spPr>
          <a:xfrm>
            <a:off x="0" y="1534332"/>
            <a:ext cx="12240000" cy="0"/>
          </a:xfrm>
          <a:prstGeom prst="line">
            <a:avLst/>
          </a:prstGeom>
          <a:ln w="82550">
            <a:solidFill>
              <a:srgbClr val="FF0000"/>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DE68466-C92D-C744-FF45-C5980239969B}"/>
              </a:ext>
            </a:extLst>
          </p:cNvPr>
          <p:cNvSpPr txBox="1"/>
          <p:nvPr/>
        </p:nvSpPr>
        <p:spPr>
          <a:xfrm>
            <a:off x="244508" y="3321211"/>
            <a:ext cx="5325018" cy="1477328"/>
          </a:xfrm>
          <a:prstGeom prst="rect">
            <a:avLst/>
          </a:prstGeom>
          <a:noFill/>
        </p:spPr>
        <p:txBody>
          <a:bodyPr wrap="square" rtlCol="0">
            <a:spAutoFit/>
          </a:bodyPr>
          <a:lstStyle/>
          <a:p>
            <a:pPr>
              <a:lnSpc>
                <a:spcPct val="150000"/>
              </a:lnSpc>
            </a:pPr>
            <a:r>
              <a:rPr lang="en-US" sz="2400" dirty="0">
                <a:latin typeface="Helvetica" pitchFamily="2" charset="0"/>
              </a:rPr>
              <a:t>When train on </a:t>
            </a:r>
            <a:r>
              <a:rPr lang="en-US" sz="2400" dirty="0" err="1">
                <a:latin typeface="Helvetica" pitchFamily="2" charset="0"/>
              </a:rPr>
              <a:t>en</a:t>
            </a:r>
            <a:r>
              <a:rPr lang="en-US" sz="2400" dirty="0">
                <a:latin typeface="Helvetica" pitchFamily="2" charset="0"/>
              </a:rPr>
              <a:t> and test on </a:t>
            </a:r>
            <a:r>
              <a:rPr lang="en-US" sz="2400" dirty="0" err="1">
                <a:latin typeface="Helvetica" pitchFamily="2" charset="0"/>
              </a:rPr>
              <a:t>pt</a:t>
            </a:r>
            <a:r>
              <a:rPr lang="en-US" sz="2400" dirty="0">
                <a:latin typeface="Helvetica" pitchFamily="2" charset="0"/>
              </a:rPr>
              <a:t>, all models perform better than baseline</a:t>
            </a:r>
          </a:p>
          <a:p>
            <a:endParaRPr lang="en-US" dirty="0"/>
          </a:p>
        </p:txBody>
      </p:sp>
      <p:sp>
        <p:nvSpPr>
          <p:cNvPr id="4" name="Donut 3">
            <a:extLst>
              <a:ext uri="{FF2B5EF4-FFF2-40B4-BE49-F238E27FC236}">
                <a16:creationId xmlns:a16="http://schemas.microsoft.com/office/drawing/2014/main" id="{C06A7D80-5D48-7B4D-504C-4D45408008C6}"/>
              </a:ext>
            </a:extLst>
          </p:cNvPr>
          <p:cNvSpPr/>
          <p:nvPr/>
        </p:nvSpPr>
        <p:spPr>
          <a:xfrm>
            <a:off x="8858992" y="2897579"/>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Donut 4">
            <a:extLst>
              <a:ext uri="{FF2B5EF4-FFF2-40B4-BE49-F238E27FC236}">
                <a16:creationId xmlns:a16="http://schemas.microsoft.com/office/drawing/2014/main" id="{6B2FC5C0-EFCE-3EC5-C8E8-FC728637CEE9}"/>
              </a:ext>
            </a:extLst>
          </p:cNvPr>
          <p:cNvSpPr/>
          <p:nvPr/>
        </p:nvSpPr>
        <p:spPr>
          <a:xfrm>
            <a:off x="8858991" y="3674761"/>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Donut 6">
            <a:extLst>
              <a:ext uri="{FF2B5EF4-FFF2-40B4-BE49-F238E27FC236}">
                <a16:creationId xmlns:a16="http://schemas.microsoft.com/office/drawing/2014/main" id="{68713B7B-C4D7-397C-E211-4C7BC4FB71E0}"/>
              </a:ext>
            </a:extLst>
          </p:cNvPr>
          <p:cNvSpPr/>
          <p:nvPr/>
        </p:nvSpPr>
        <p:spPr>
          <a:xfrm>
            <a:off x="8858990" y="4473714"/>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Donut 8">
            <a:extLst>
              <a:ext uri="{FF2B5EF4-FFF2-40B4-BE49-F238E27FC236}">
                <a16:creationId xmlns:a16="http://schemas.microsoft.com/office/drawing/2014/main" id="{C102319F-2D3F-2B24-3DDA-135B9C996F3A}"/>
              </a:ext>
            </a:extLst>
          </p:cNvPr>
          <p:cNvSpPr/>
          <p:nvPr/>
        </p:nvSpPr>
        <p:spPr>
          <a:xfrm>
            <a:off x="8858989" y="5272667"/>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218864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5E472-54EF-D28A-B6E9-76BEE17B9393}"/>
              </a:ext>
            </a:extLst>
          </p:cNvPr>
          <p:cNvSpPr>
            <a:spLocks noGrp="1"/>
          </p:cNvSpPr>
          <p:nvPr>
            <p:ph type="title"/>
          </p:nvPr>
        </p:nvSpPr>
        <p:spPr>
          <a:xfrm>
            <a:off x="3756676" y="800643"/>
            <a:ext cx="4247218" cy="581026"/>
          </a:xfrm>
        </p:spPr>
        <p:txBody>
          <a:bodyPr>
            <a:noAutofit/>
          </a:bodyPr>
          <a:lstStyle/>
          <a:p>
            <a:pPr algn="ctr"/>
            <a:r>
              <a:rPr lang="en-US" sz="4400" dirty="0"/>
              <a:t>Results – </a:t>
            </a:r>
            <a:r>
              <a:rPr lang="en-US" sz="4400" dirty="0" err="1"/>
              <a:t>SemEval</a:t>
            </a:r>
            <a:endParaRPr lang="en-US" sz="4400" dirty="0"/>
          </a:p>
        </p:txBody>
      </p:sp>
      <p:pic>
        <p:nvPicPr>
          <p:cNvPr id="10" name="Picture Placeholder 9" descr="Graphical user interface, application, table&#10;&#10;Description automatically generated">
            <a:extLst>
              <a:ext uri="{FF2B5EF4-FFF2-40B4-BE49-F238E27FC236}">
                <a16:creationId xmlns:a16="http://schemas.microsoft.com/office/drawing/2014/main" id="{9CAA5254-E272-A265-87B3-68CD7763F5D4}"/>
              </a:ext>
            </a:extLst>
          </p:cNvPr>
          <p:cNvPicPr>
            <a:picLocks noGrp="1" noChangeAspect="1"/>
          </p:cNvPicPr>
          <p:nvPr>
            <p:ph type="pic" idx="1"/>
          </p:nvPr>
        </p:nvPicPr>
        <p:blipFill rotWithShape="1">
          <a:blip r:embed="rId3"/>
          <a:srcRect l="16760" t="21792" r="31086" b="32128"/>
          <a:stretch/>
        </p:blipFill>
        <p:spPr>
          <a:xfrm>
            <a:off x="5273707" y="1955256"/>
            <a:ext cx="6673785" cy="3811588"/>
          </a:xfrm>
          <a:solidFill>
            <a:srgbClr val="FF0000"/>
          </a:solidFill>
        </p:spPr>
      </p:pic>
      <p:sp>
        <p:nvSpPr>
          <p:cNvPr id="8" name="Text Placeholder 7">
            <a:extLst>
              <a:ext uri="{FF2B5EF4-FFF2-40B4-BE49-F238E27FC236}">
                <a16:creationId xmlns:a16="http://schemas.microsoft.com/office/drawing/2014/main" id="{E71D13EF-04BF-63D5-05E4-1A2F39563F23}"/>
              </a:ext>
            </a:extLst>
          </p:cNvPr>
          <p:cNvSpPr>
            <a:spLocks noGrp="1"/>
          </p:cNvSpPr>
          <p:nvPr>
            <p:ph type="body" sz="half" idx="2"/>
          </p:nvPr>
        </p:nvSpPr>
        <p:spPr>
          <a:xfrm>
            <a:off x="244508" y="3281585"/>
            <a:ext cx="5470818" cy="1454715"/>
          </a:xfrm>
        </p:spPr>
        <p:txBody>
          <a:bodyPr>
            <a:normAutofit/>
          </a:bodyPr>
          <a:lstStyle/>
          <a:p>
            <a:pPr>
              <a:lnSpc>
                <a:spcPct val="150000"/>
              </a:lnSpc>
            </a:pPr>
            <a:r>
              <a:rPr lang="en-US" sz="2400" dirty="0">
                <a:latin typeface="Helvetica" pitchFamily="2" charset="0"/>
              </a:rPr>
              <a:t>When train on </a:t>
            </a:r>
            <a:r>
              <a:rPr lang="en-US" sz="2400" dirty="0" err="1">
                <a:latin typeface="Helvetica" pitchFamily="2" charset="0"/>
              </a:rPr>
              <a:t>pt</a:t>
            </a:r>
            <a:r>
              <a:rPr lang="en-US" sz="2400" dirty="0">
                <a:latin typeface="Helvetica" pitchFamily="2" charset="0"/>
              </a:rPr>
              <a:t> and test on </a:t>
            </a:r>
            <a:r>
              <a:rPr lang="en-US" sz="2400" dirty="0" err="1">
                <a:latin typeface="Helvetica" pitchFamily="2" charset="0"/>
              </a:rPr>
              <a:t>en</a:t>
            </a:r>
            <a:r>
              <a:rPr lang="en-US" sz="2400" dirty="0">
                <a:latin typeface="Helvetica" pitchFamily="2" charset="0"/>
              </a:rPr>
              <a:t>, all models perform better than baseline</a:t>
            </a:r>
          </a:p>
          <a:p>
            <a:pPr>
              <a:lnSpc>
                <a:spcPct val="150000"/>
              </a:lnSpc>
            </a:pPr>
            <a:endParaRPr lang="en-US" sz="2400" dirty="0">
              <a:latin typeface="Helvetica" pitchFamily="2" charset="0"/>
            </a:endParaRPr>
          </a:p>
          <a:p>
            <a:pPr marL="285750" indent="-285750">
              <a:buFont typeface="Arial" panose="020B0604020202020204" pitchFamily="34" charset="0"/>
              <a:buChar char="•"/>
            </a:pPr>
            <a:endParaRPr lang="en-US" dirty="0">
              <a:latin typeface="Helvetica" pitchFamily="2" charset="0"/>
            </a:endParaRPr>
          </a:p>
        </p:txBody>
      </p:sp>
      <p:sp>
        <p:nvSpPr>
          <p:cNvPr id="6" name="Slide Number Placeholder 5">
            <a:extLst>
              <a:ext uri="{FF2B5EF4-FFF2-40B4-BE49-F238E27FC236}">
                <a16:creationId xmlns:a16="http://schemas.microsoft.com/office/drawing/2014/main" id="{0559281C-1464-65CA-B515-1EC46BE9A06D}"/>
              </a:ext>
            </a:extLst>
          </p:cNvPr>
          <p:cNvSpPr>
            <a:spLocks noGrp="1"/>
          </p:cNvSpPr>
          <p:nvPr>
            <p:ph type="sldNum" sz="quarter" idx="12"/>
          </p:nvPr>
        </p:nvSpPr>
        <p:spPr/>
        <p:txBody>
          <a:bodyPr/>
          <a:lstStyle/>
          <a:p>
            <a:fld id="{6B79DCF3-250E-D644-ACEA-B7FB622FE287}" type="slidenum">
              <a:rPr lang="en-US" smtClean="0"/>
              <a:t>13</a:t>
            </a:fld>
            <a:endParaRPr lang="en-US"/>
          </a:p>
        </p:txBody>
      </p:sp>
      <p:sp>
        <p:nvSpPr>
          <p:cNvPr id="11" name="TextBox 10">
            <a:extLst>
              <a:ext uri="{FF2B5EF4-FFF2-40B4-BE49-F238E27FC236}">
                <a16:creationId xmlns:a16="http://schemas.microsoft.com/office/drawing/2014/main" id="{94DBB22C-3205-EED0-570C-744FA3B4F210}"/>
              </a:ext>
            </a:extLst>
          </p:cNvPr>
          <p:cNvSpPr txBox="1"/>
          <p:nvPr/>
        </p:nvSpPr>
        <p:spPr>
          <a:xfrm>
            <a:off x="7182144" y="5801418"/>
            <a:ext cx="3077734" cy="369332"/>
          </a:xfrm>
          <a:prstGeom prst="rect">
            <a:avLst/>
          </a:prstGeom>
          <a:noFill/>
        </p:spPr>
        <p:txBody>
          <a:bodyPr wrap="square" rtlCol="0">
            <a:spAutoFit/>
          </a:bodyPr>
          <a:lstStyle/>
          <a:p>
            <a:r>
              <a:rPr lang="en-US" dirty="0"/>
              <a:t>Results are in Macro-F1</a:t>
            </a:r>
          </a:p>
        </p:txBody>
      </p:sp>
      <p:cxnSp>
        <p:nvCxnSpPr>
          <p:cNvPr id="12" name="Straight Connector 11">
            <a:extLst>
              <a:ext uri="{FF2B5EF4-FFF2-40B4-BE49-F238E27FC236}">
                <a16:creationId xmlns:a16="http://schemas.microsoft.com/office/drawing/2014/main" id="{45325DC0-B5A4-6A86-FFDC-88F5A1EB86DC}"/>
              </a:ext>
            </a:extLst>
          </p:cNvPr>
          <p:cNvCxnSpPr>
            <a:cxnSpLocks/>
          </p:cNvCxnSpPr>
          <p:nvPr/>
        </p:nvCxnSpPr>
        <p:spPr>
          <a:xfrm>
            <a:off x="0" y="1534332"/>
            <a:ext cx="12240000" cy="0"/>
          </a:xfrm>
          <a:prstGeom prst="line">
            <a:avLst/>
          </a:prstGeom>
          <a:ln w="82550">
            <a:solidFill>
              <a:srgbClr val="FF0000"/>
            </a:solidFill>
          </a:ln>
        </p:spPr>
        <p:style>
          <a:lnRef idx="1">
            <a:schemeClr val="accent1"/>
          </a:lnRef>
          <a:fillRef idx="0">
            <a:schemeClr val="accent1"/>
          </a:fillRef>
          <a:effectRef idx="0">
            <a:schemeClr val="accent1"/>
          </a:effectRef>
          <a:fontRef idx="minor">
            <a:schemeClr val="tx1"/>
          </a:fontRef>
        </p:style>
      </p:cxnSp>
      <p:sp>
        <p:nvSpPr>
          <p:cNvPr id="3" name="Donut 2">
            <a:extLst>
              <a:ext uri="{FF2B5EF4-FFF2-40B4-BE49-F238E27FC236}">
                <a16:creationId xmlns:a16="http://schemas.microsoft.com/office/drawing/2014/main" id="{9139D18A-181F-5BB9-2C80-2F4EE95C9808}"/>
              </a:ext>
            </a:extLst>
          </p:cNvPr>
          <p:cNvSpPr/>
          <p:nvPr/>
        </p:nvSpPr>
        <p:spPr>
          <a:xfrm>
            <a:off x="8111835" y="3179618"/>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onut 3">
            <a:extLst>
              <a:ext uri="{FF2B5EF4-FFF2-40B4-BE49-F238E27FC236}">
                <a16:creationId xmlns:a16="http://schemas.microsoft.com/office/drawing/2014/main" id="{101914B4-BE13-38C7-FA6E-236577B6A272}"/>
              </a:ext>
            </a:extLst>
          </p:cNvPr>
          <p:cNvSpPr/>
          <p:nvPr/>
        </p:nvSpPr>
        <p:spPr>
          <a:xfrm>
            <a:off x="8111834" y="3935378"/>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Donut 6">
            <a:extLst>
              <a:ext uri="{FF2B5EF4-FFF2-40B4-BE49-F238E27FC236}">
                <a16:creationId xmlns:a16="http://schemas.microsoft.com/office/drawing/2014/main" id="{A8F1F4E5-89E0-3D5C-7370-6E108C0519E3}"/>
              </a:ext>
            </a:extLst>
          </p:cNvPr>
          <p:cNvSpPr/>
          <p:nvPr/>
        </p:nvSpPr>
        <p:spPr>
          <a:xfrm>
            <a:off x="8111833" y="5251572"/>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Donut 8">
            <a:extLst>
              <a:ext uri="{FF2B5EF4-FFF2-40B4-BE49-F238E27FC236}">
                <a16:creationId xmlns:a16="http://schemas.microsoft.com/office/drawing/2014/main" id="{9859DC8F-E0A5-25A0-C571-B69F727C2F58}"/>
              </a:ext>
            </a:extLst>
          </p:cNvPr>
          <p:cNvSpPr/>
          <p:nvPr/>
        </p:nvSpPr>
        <p:spPr>
          <a:xfrm>
            <a:off x="8111833" y="4736300"/>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0126658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5E472-54EF-D28A-B6E9-76BEE17B9393}"/>
              </a:ext>
            </a:extLst>
          </p:cNvPr>
          <p:cNvSpPr>
            <a:spLocks noGrp="1"/>
          </p:cNvSpPr>
          <p:nvPr>
            <p:ph type="title"/>
          </p:nvPr>
        </p:nvSpPr>
        <p:spPr>
          <a:xfrm>
            <a:off x="3756676" y="800643"/>
            <a:ext cx="4247218" cy="581026"/>
          </a:xfrm>
        </p:spPr>
        <p:txBody>
          <a:bodyPr>
            <a:noAutofit/>
          </a:bodyPr>
          <a:lstStyle/>
          <a:p>
            <a:pPr algn="ctr"/>
            <a:r>
              <a:rPr lang="en-US" sz="4400" dirty="0"/>
              <a:t>Results – </a:t>
            </a:r>
            <a:r>
              <a:rPr lang="en-US" sz="4400" dirty="0" err="1"/>
              <a:t>SemEval</a:t>
            </a:r>
            <a:endParaRPr lang="en-US" sz="4400" dirty="0"/>
          </a:p>
        </p:txBody>
      </p:sp>
      <p:pic>
        <p:nvPicPr>
          <p:cNvPr id="10" name="Picture Placeholder 9" descr="Graphical user interface, application, table&#10;&#10;Description automatically generated">
            <a:extLst>
              <a:ext uri="{FF2B5EF4-FFF2-40B4-BE49-F238E27FC236}">
                <a16:creationId xmlns:a16="http://schemas.microsoft.com/office/drawing/2014/main" id="{9CAA5254-E272-A265-87B3-68CD7763F5D4}"/>
              </a:ext>
            </a:extLst>
          </p:cNvPr>
          <p:cNvPicPr>
            <a:picLocks noGrp="1" noChangeAspect="1"/>
          </p:cNvPicPr>
          <p:nvPr>
            <p:ph type="pic" idx="1"/>
          </p:nvPr>
        </p:nvPicPr>
        <p:blipFill rotWithShape="1">
          <a:blip r:embed="rId3"/>
          <a:srcRect l="16760" t="21792" r="31086" b="32128"/>
          <a:stretch/>
        </p:blipFill>
        <p:spPr>
          <a:xfrm>
            <a:off x="5273707" y="1955256"/>
            <a:ext cx="6673785" cy="3811588"/>
          </a:xfrm>
          <a:solidFill>
            <a:srgbClr val="FF0000"/>
          </a:solidFill>
        </p:spPr>
      </p:pic>
      <p:sp>
        <p:nvSpPr>
          <p:cNvPr id="8" name="Text Placeholder 7">
            <a:extLst>
              <a:ext uri="{FF2B5EF4-FFF2-40B4-BE49-F238E27FC236}">
                <a16:creationId xmlns:a16="http://schemas.microsoft.com/office/drawing/2014/main" id="{E71D13EF-04BF-63D5-05E4-1A2F39563F23}"/>
              </a:ext>
            </a:extLst>
          </p:cNvPr>
          <p:cNvSpPr>
            <a:spLocks noGrp="1"/>
          </p:cNvSpPr>
          <p:nvPr>
            <p:ph type="body" sz="half" idx="2"/>
          </p:nvPr>
        </p:nvSpPr>
        <p:spPr>
          <a:xfrm>
            <a:off x="244508" y="2057400"/>
            <a:ext cx="5470818" cy="4298950"/>
          </a:xfrm>
        </p:spPr>
        <p:txBody>
          <a:bodyPr>
            <a:normAutofit/>
          </a:bodyPr>
          <a:lstStyle/>
          <a:p>
            <a:pPr marL="285750" indent="-285750">
              <a:lnSpc>
                <a:spcPct val="150000"/>
              </a:lnSpc>
              <a:buFont typeface="Arial" panose="020B0604020202020204" pitchFamily="34" charset="0"/>
              <a:buChar char="•"/>
            </a:pPr>
            <a:endParaRPr lang="en-US" sz="2400" dirty="0">
              <a:latin typeface="Helvetica" pitchFamily="2" charset="0"/>
            </a:endParaRPr>
          </a:p>
          <a:p>
            <a:pPr marL="285750" indent="-285750">
              <a:lnSpc>
                <a:spcPct val="150000"/>
              </a:lnSpc>
              <a:buFont typeface="Arial" panose="020B0604020202020204" pitchFamily="34" charset="0"/>
              <a:buChar char="•"/>
            </a:pPr>
            <a:endParaRPr lang="en-US" sz="2400" dirty="0">
              <a:latin typeface="Helvetica" pitchFamily="2" charset="0"/>
            </a:endParaRPr>
          </a:p>
          <a:p>
            <a:pPr marL="285750" indent="-285750">
              <a:lnSpc>
                <a:spcPct val="150000"/>
              </a:lnSpc>
              <a:buFont typeface="Arial" panose="020B0604020202020204" pitchFamily="34" charset="0"/>
              <a:buChar char="•"/>
            </a:pPr>
            <a:endParaRPr lang="en-US" sz="2400" dirty="0">
              <a:latin typeface="Helvetica" pitchFamily="2" charset="0"/>
            </a:endParaRPr>
          </a:p>
          <a:p>
            <a:pPr marL="285750" indent="-285750">
              <a:lnSpc>
                <a:spcPct val="150000"/>
              </a:lnSpc>
              <a:buFont typeface="Arial" panose="020B0604020202020204" pitchFamily="34" charset="0"/>
              <a:buChar char="•"/>
            </a:pPr>
            <a:endParaRPr lang="en-US" sz="2400" dirty="0">
              <a:latin typeface="Helvetica" pitchFamily="2" charset="0"/>
            </a:endParaRPr>
          </a:p>
          <a:p>
            <a:pPr marL="285750" indent="-285750">
              <a:buFont typeface="Arial" panose="020B0604020202020204" pitchFamily="34" charset="0"/>
              <a:buChar char="•"/>
            </a:pPr>
            <a:endParaRPr lang="en-US" dirty="0">
              <a:latin typeface="Helvetica" pitchFamily="2" charset="0"/>
            </a:endParaRPr>
          </a:p>
        </p:txBody>
      </p:sp>
      <p:sp>
        <p:nvSpPr>
          <p:cNvPr id="6" name="Slide Number Placeholder 5">
            <a:extLst>
              <a:ext uri="{FF2B5EF4-FFF2-40B4-BE49-F238E27FC236}">
                <a16:creationId xmlns:a16="http://schemas.microsoft.com/office/drawing/2014/main" id="{0559281C-1464-65CA-B515-1EC46BE9A06D}"/>
              </a:ext>
            </a:extLst>
          </p:cNvPr>
          <p:cNvSpPr>
            <a:spLocks noGrp="1"/>
          </p:cNvSpPr>
          <p:nvPr>
            <p:ph type="sldNum" sz="quarter" idx="12"/>
          </p:nvPr>
        </p:nvSpPr>
        <p:spPr/>
        <p:txBody>
          <a:bodyPr/>
          <a:lstStyle/>
          <a:p>
            <a:fld id="{6B79DCF3-250E-D644-ACEA-B7FB622FE287}" type="slidenum">
              <a:rPr lang="en-US" smtClean="0"/>
              <a:t>14</a:t>
            </a:fld>
            <a:endParaRPr lang="en-US"/>
          </a:p>
        </p:txBody>
      </p:sp>
      <p:sp>
        <p:nvSpPr>
          <p:cNvPr id="11" name="TextBox 10">
            <a:extLst>
              <a:ext uri="{FF2B5EF4-FFF2-40B4-BE49-F238E27FC236}">
                <a16:creationId xmlns:a16="http://schemas.microsoft.com/office/drawing/2014/main" id="{94DBB22C-3205-EED0-570C-744FA3B4F210}"/>
              </a:ext>
            </a:extLst>
          </p:cNvPr>
          <p:cNvSpPr txBox="1"/>
          <p:nvPr/>
        </p:nvSpPr>
        <p:spPr>
          <a:xfrm>
            <a:off x="7182144" y="5801418"/>
            <a:ext cx="3077734" cy="369332"/>
          </a:xfrm>
          <a:prstGeom prst="rect">
            <a:avLst/>
          </a:prstGeom>
          <a:noFill/>
        </p:spPr>
        <p:txBody>
          <a:bodyPr wrap="square" rtlCol="0">
            <a:spAutoFit/>
          </a:bodyPr>
          <a:lstStyle/>
          <a:p>
            <a:r>
              <a:rPr lang="en-US" dirty="0"/>
              <a:t>Results are in Macro-F1</a:t>
            </a:r>
          </a:p>
        </p:txBody>
      </p:sp>
      <p:cxnSp>
        <p:nvCxnSpPr>
          <p:cNvPr id="12" name="Straight Connector 11">
            <a:extLst>
              <a:ext uri="{FF2B5EF4-FFF2-40B4-BE49-F238E27FC236}">
                <a16:creationId xmlns:a16="http://schemas.microsoft.com/office/drawing/2014/main" id="{45325DC0-B5A4-6A86-FFDC-88F5A1EB86DC}"/>
              </a:ext>
            </a:extLst>
          </p:cNvPr>
          <p:cNvCxnSpPr>
            <a:cxnSpLocks/>
          </p:cNvCxnSpPr>
          <p:nvPr/>
        </p:nvCxnSpPr>
        <p:spPr>
          <a:xfrm>
            <a:off x="0" y="1534332"/>
            <a:ext cx="12240000" cy="0"/>
          </a:xfrm>
          <a:prstGeom prst="line">
            <a:avLst/>
          </a:prstGeom>
          <a:ln w="82550">
            <a:solidFill>
              <a:srgbClr val="FF0000"/>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83B9CD48-173D-9B5F-20BD-16AAFBA39D8E}"/>
              </a:ext>
            </a:extLst>
          </p:cNvPr>
          <p:cNvSpPr txBox="1"/>
          <p:nvPr/>
        </p:nvSpPr>
        <p:spPr>
          <a:xfrm rot="10800000" flipV="1">
            <a:off x="244507" y="3302289"/>
            <a:ext cx="5507021" cy="1102802"/>
          </a:xfrm>
          <a:prstGeom prst="rect">
            <a:avLst/>
          </a:prstGeom>
          <a:noFill/>
        </p:spPr>
        <p:txBody>
          <a:bodyPr wrap="square" rtlCol="0">
            <a:spAutoFit/>
          </a:bodyPr>
          <a:lstStyle/>
          <a:p>
            <a:pPr>
              <a:lnSpc>
                <a:spcPct val="150000"/>
              </a:lnSpc>
            </a:pPr>
            <a:r>
              <a:rPr lang="en-US" sz="2300" dirty="0">
                <a:latin typeface="Helvetica" pitchFamily="2" charset="0"/>
              </a:rPr>
              <a:t>When train on </a:t>
            </a:r>
            <a:r>
              <a:rPr lang="en-US" sz="2300" dirty="0" err="1">
                <a:latin typeface="Helvetica" pitchFamily="2" charset="0"/>
              </a:rPr>
              <a:t>en+pt</a:t>
            </a:r>
            <a:r>
              <a:rPr lang="en-US" sz="2300" dirty="0">
                <a:latin typeface="Helvetica" pitchFamily="2" charset="0"/>
              </a:rPr>
              <a:t> and test on </a:t>
            </a:r>
            <a:r>
              <a:rPr lang="en-US" sz="2300" dirty="0" err="1">
                <a:latin typeface="Helvetica" pitchFamily="2" charset="0"/>
              </a:rPr>
              <a:t>gl</a:t>
            </a:r>
            <a:r>
              <a:rPr lang="en-US" sz="2300" dirty="0">
                <a:latin typeface="Helvetica" pitchFamily="2" charset="0"/>
              </a:rPr>
              <a:t>, all the models perform better than baseline</a:t>
            </a:r>
          </a:p>
        </p:txBody>
      </p:sp>
      <p:sp>
        <p:nvSpPr>
          <p:cNvPr id="4" name="Donut 3">
            <a:extLst>
              <a:ext uri="{FF2B5EF4-FFF2-40B4-BE49-F238E27FC236}">
                <a16:creationId xmlns:a16="http://schemas.microsoft.com/office/drawing/2014/main" id="{D9CC30DE-90B5-14B2-4E53-4D82A2971E49}"/>
              </a:ext>
            </a:extLst>
          </p:cNvPr>
          <p:cNvSpPr/>
          <p:nvPr/>
        </p:nvSpPr>
        <p:spPr>
          <a:xfrm>
            <a:off x="9746998" y="3429000"/>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Donut 6">
            <a:extLst>
              <a:ext uri="{FF2B5EF4-FFF2-40B4-BE49-F238E27FC236}">
                <a16:creationId xmlns:a16="http://schemas.microsoft.com/office/drawing/2014/main" id="{F33F87CF-8C35-72A9-97E3-86E30C0FF7E7}"/>
              </a:ext>
            </a:extLst>
          </p:cNvPr>
          <p:cNvSpPr/>
          <p:nvPr/>
        </p:nvSpPr>
        <p:spPr>
          <a:xfrm>
            <a:off x="9761114" y="5023622"/>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Donut 8">
            <a:extLst>
              <a:ext uri="{FF2B5EF4-FFF2-40B4-BE49-F238E27FC236}">
                <a16:creationId xmlns:a16="http://schemas.microsoft.com/office/drawing/2014/main" id="{C143AF75-0A7A-F767-0EA7-16AF779C8E0B}"/>
              </a:ext>
            </a:extLst>
          </p:cNvPr>
          <p:cNvSpPr/>
          <p:nvPr/>
        </p:nvSpPr>
        <p:spPr>
          <a:xfrm>
            <a:off x="9746997" y="4238837"/>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Donut 12">
            <a:extLst>
              <a:ext uri="{FF2B5EF4-FFF2-40B4-BE49-F238E27FC236}">
                <a16:creationId xmlns:a16="http://schemas.microsoft.com/office/drawing/2014/main" id="{95835180-5FD2-5C16-A569-3E537B5FA8DC}"/>
              </a:ext>
            </a:extLst>
          </p:cNvPr>
          <p:cNvSpPr/>
          <p:nvPr/>
        </p:nvSpPr>
        <p:spPr>
          <a:xfrm>
            <a:off x="9777306" y="5318374"/>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3860017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5E472-54EF-D28A-B6E9-76BEE17B9393}"/>
              </a:ext>
            </a:extLst>
          </p:cNvPr>
          <p:cNvSpPr>
            <a:spLocks noGrp="1"/>
          </p:cNvSpPr>
          <p:nvPr>
            <p:ph type="title"/>
          </p:nvPr>
        </p:nvSpPr>
        <p:spPr>
          <a:xfrm>
            <a:off x="3756676" y="800643"/>
            <a:ext cx="4247218" cy="581026"/>
          </a:xfrm>
        </p:spPr>
        <p:txBody>
          <a:bodyPr>
            <a:noAutofit/>
          </a:bodyPr>
          <a:lstStyle/>
          <a:p>
            <a:pPr algn="ctr"/>
            <a:r>
              <a:rPr lang="en-US" sz="4400" dirty="0"/>
              <a:t>Results – </a:t>
            </a:r>
            <a:r>
              <a:rPr lang="en-US" sz="4400" dirty="0" err="1"/>
              <a:t>SemEval</a:t>
            </a:r>
            <a:endParaRPr lang="en-US" sz="4400" dirty="0"/>
          </a:p>
        </p:txBody>
      </p:sp>
      <p:pic>
        <p:nvPicPr>
          <p:cNvPr id="10" name="Picture Placeholder 9" descr="Graphical user interface, application, table&#10;&#10;Description automatically generated">
            <a:extLst>
              <a:ext uri="{FF2B5EF4-FFF2-40B4-BE49-F238E27FC236}">
                <a16:creationId xmlns:a16="http://schemas.microsoft.com/office/drawing/2014/main" id="{9CAA5254-E272-A265-87B3-68CD7763F5D4}"/>
              </a:ext>
            </a:extLst>
          </p:cNvPr>
          <p:cNvPicPr>
            <a:picLocks noGrp="1" noChangeAspect="1"/>
          </p:cNvPicPr>
          <p:nvPr>
            <p:ph type="pic" idx="1"/>
          </p:nvPr>
        </p:nvPicPr>
        <p:blipFill rotWithShape="1">
          <a:blip r:embed="rId3"/>
          <a:srcRect l="16760" t="21792" r="31086" b="32128"/>
          <a:stretch/>
        </p:blipFill>
        <p:spPr>
          <a:xfrm>
            <a:off x="5273707" y="1955256"/>
            <a:ext cx="6673785" cy="3811588"/>
          </a:xfrm>
          <a:solidFill>
            <a:srgbClr val="FF0000"/>
          </a:solidFill>
        </p:spPr>
      </p:pic>
      <p:sp>
        <p:nvSpPr>
          <p:cNvPr id="8" name="Text Placeholder 7">
            <a:extLst>
              <a:ext uri="{FF2B5EF4-FFF2-40B4-BE49-F238E27FC236}">
                <a16:creationId xmlns:a16="http://schemas.microsoft.com/office/drawing/2014/main" id="{E71D13EF-04BF-63D5-05E4-1A2F39563F23}"/>
              </a:ext>
            </a:extLst>
          </p:cNvPr>
          <p:cNvSpPr>
            <a:spLocks noGrp="1"/>
          </p:cNvSpPr>
          <p:nvPr>
            <p:ph type="body" sz="half" idx="2"/>
          </p:nvPr>
        </p:nvSpPr>
        <p:spPr>
          <a:xfrm>
            <a:off x="244508" y="3193722"/>
            <a:ext cx="5470818" cy="1371584"/>
          </a:xfrm>
        </p:spPr>
        <p:txBody>
          <a:bodyPr>
            <a:normAutofit/>
          </a:bodyPr>
          <a:lstStyle/>
          <a:p>
            <a:pPr>
              <a:lnSpc>
                <a:spcPct val="150000"/>
              </a:lnSpc>
            </a:pPr>
            <a:r>
              <a:rPr lang="en-US" sz="2400" dirty="0">
                <a:latin typeface="Helvetica" pitchFamily="2" charset="0"/>
              </a:rPr>
              <a:t>When data from both are combined, it provides an overall improvement</a:t>
            </a:r>
          </a:p>
          <a:p>
            <a:pPr marL="285750" indent="-285750">
              <a:lnSpc>
                <a:spcPct val="150000"/>
              </a:lnSpc>
              <a:buFont typeface="Arial" panose="020B0604020202020204" pitchFamily="34" charset="0"/>
              <a:buChar char="•"/>
            </a:pPr>
            <a:endParaRPr lang="en-US" sz="2400" dirty="0">
              <a:latin typeface="Helvetica" pitchFamily="2" charset="0"/>
            </a:endParaRPr>
          </a:p>
          <a:p>
            <a:pPr marL="285750" indent="-285750">
              <a:buFont typeface="Arial" panose="020B0604020202020204" pitchFamily="34" charset="0"/>
              <a:buChar char="•"/>
            </a:pPr>
            <a:endParaRPr lang="en-US" dirty="0">
              <a:latin typeface="Helvetica" pitchFamily="2" charset="0"/>
            </a:endParaRPr>
          </a:p>
        </p:txBody>
      </p:sp>
      <p:sp>
        <p:nvSpPr>
          <p:cNvPr id="6" name="Slide Number Placeholder 5">
            <a:extLst>
              <a:ext uri="{FF2B5EF4-FFF2-40B4-BE49-F238E27FC236}">
                <a16:creationId xmlns:a16="http://schemas.microsoft.com/office/drawing/2014/main" id="{0559281C-1464-65CA-B515-1EC46BE9A06D}"/>
              </a:ext>
            </a:extLst>
          </p:cNvPr>
          <p:cNvSpPr>
            <a:spLocks noGrp="1"/>
          </p:cNvSpPr>
          <p:nvPr>
            <p:ph type="sldNum" sz="quarter" idx="12"/>
          </p:nvPr>
        </p:nvSpPr>
        <p:spPr/>
        <p:txBody>
          <a:bodyPr/>
          <a:lstStyle/>
          <a:p>
            <a:fld id="{6B79DCF3-250E-D644-ACEA-B7FB622FE287}" type="slidenum">
              <a:rPr lang="en-US" smtClean="0"/>
              <a:t>15</a:t>
            </a:fld>
            <a:endParaRPr lang="en-US"/>
          </a:p>
        </p:txBody>
      </p:sp>
      <p:sp>
        <p:nvSpPr>
          <p:cNvPr id="11" name="TextBox 10">
            <a:extLst>
              <a:ext uri="{FF2B5EF4-FFF2-40B4-BE49-F238E27FC236}">
                <a16:creationId xmlns:a16="http://schemas.microsoft.com/office/drawing/2014/main" id="{94DBB22C-3205-EED0-570C-744FA3B4F210}"/>
              </a:ext>
            </a:extLst>
          </p:cNvPr>
          <p:cNvSpPr txBox="1"/>
          <p:nvPr/>
        </p:nvSpPr>
        <p:spPr>
          <a:xfrm>
            <a:off x="7182144" y="5801418"/>
            <a:ext cx="3077734" cy="369332"/>
          </a:xfrm>
          <a:prstGeom prst="rect">
            <a:avLst/>
          </a:prstGeom>
          <a:noFill/>
        </p:spPr>
        <p:txBody>
          <a:bodyPr wrap="square" rtlCol="0">
            <a:spAutoFit/>
          </a:bodyPr>
          <a:lstStyle/>
          <a:p>
            <a:r>
              <a:rPr lang="en-US" dirty="0"/>
              <a:t>Results are in Macro-F1</a:t>
            </a:r>
          </a:p>
        </p:txBody>
      </p:sp>
      <p:cxnSp>
        <p:nvCxnSpPr>
          <p:cNvPr id="12" name="Straight Connector 11">
            <a:extLst>
              <a:ext uri="{FF2B5EF4-FFF2-40B4-BE49-F238E27FC236}">
                <a16:creationId xmlns:a16="http://schemas.microsoft.com/office/drawing/2014/main" id="{45325DC0-B5A4-6A86-FFDC-88F5A1EB86DC}"/>
              </a:ext>
            </a:extLst>
          </p:cNvPr>
          <p:cNvCxnSpPr>
            <a:cxnSpLocks/>
          </p:cNvCxnSpPr>
          <p:nvPr/>
        </p:nvCxnSpPr>
        <p:spPr>
          <a:xfrm>
            <a:off x="0" y="1534332"/>
            <a:ext cx="12240000" cy="0"/>
          </a:xfrm>
          <a:prstGeom prst="line">
            <a:avLst/>
          </a:prstGeom>
          <a:ln w="82550">
            <a:solidFill>
              <a:srgbClr val="FF0000"/>
            </a:solidFill>
          </a:ln>
        </p:spPr>
        <p:style>
          <a:lnRef idx="1">
            <a:schemeClr val="accent1"/>
          </a:lnRef>
          <a:fillRef idx="0">
            <a:schemeClr val="accent1"/>
          </a:fillRef>
          <a:effectRef idx="0">
            <a:schemeClr val="accent1"/>
          </a:effectRef>
          <a:fontRef idx="minor">
            <a:schemeClr val="tx1"/>
          </a:fontRef>
        </p:style>
      </p:cxnSp>
      <p:sp>
        <p:nvSpPr>
          <p:cNvPr id="3" name="Donut 2">
            <a:extLst>
              <a:ext uri="{FF2B5EF4-FFF2-40B4-BE49-F238E27FC236}">
                <a16:creationId xmlns:a16="http://schemas.microsoft.com/office/drawing/2014/main" id="{87EA24F6-9775-F336-AA98-36FBD4E10913}"/>
              </a:ext>
            </a:extLst>
          </p:cNvPr>
          <p:cNvSpPr/>
          <p:nvPr/>
        </p:nvSpPr>
        <p:spPr>
          <a:xfrm>
            <a:off x="10569038" y="3429000"/>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Donut 3">
            <a:extLst>
              <a:ext uri="{FF2B5EF4-FFF2-40B4-BE49-F238E27FC236}">
                <a16:creationId xmlns:a16="http://schemas.microsoft.com/office/drawing/2014/main" id="{A4A6D6E3-F03D-22ED-6F87-6A5373D2C01C}"/>
              </a:ext>
            </a:extLst>
          </p:cNvPr>
          <p:cNvSpPr/>
          <p:nvPr/>
        </p:nvSpPr>
        <p:spPr>
          <a:xfrm>
            <a:off x="10569037" y="4232797"/>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Donut 4">
            <a:extLst>
              <a:ext uri="{FF2B5EF4-FFF2-40B4-BE49-F238E27FC236}">
                <a16:creationId xmlns:a16="http://schemas.microsoft.com/office/drawing/2014/main" id="{821882E2-F766-4391-051A-A5F8B36F5F54}"/>
              </a:ext>
            </a:extLst>
          </p:cNvPr>
          <p:cNvSpPr/>
          <p:nvPr/>
        </p:nvSpPr>
        <p:spPr>
          <a:xfrm>
            <a:off x="10569036" y="4999820"/>
            <a:ext cx="997527" cy="332509"/>
          </a:xfrm>
          <a:prstGeom prst="donut">
            <a:avLst>
              <a:gd name="adj" fmla="val 10494"/>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0292965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431CE-710D-C01E-D218-5FDC111924FF}"/>
              </a:ext>
            </a:extLst>
          </p:cNvPr>
          <p:cNvSpPr>
            <a:spLocks noGrp="1"/>
          </p:cNvSpPr>
          <p:nvPr>
            <p:ph type="title"/>
          </p:nvPr>
        </p:nvSpPr>
        <p:spPr>
          <a:xfrm>
            <a:off x="2788312" y="610379"/>
            <a:ext cx="4631664" cy="835416"/>
          </a:xfrm>
        </p:spPr>
        <p:txBody>
          <a:bodyPr>
            <a:noAutofit/>
          </a:bodyPr>
          <a:lstStyle/>
          <a:p>
            <a:r>
              <a:rPr lang="en-US" sz="4400" dirty="0"/>
              <a:t>Results - PARSEME</a:t>
            </a:r>
          </a:p>
        </p:txBody>
      </p:sp>
      <p:sp>
        <p:nvSpPr>
          <p:cNvPr id="4" name="Text Placeholder 3">
            <a:extLst>
              <a:ext uri="{FF2B5EF4-FFF2-40B4-BE49-F238E27FC236}">
                <a16:creationId xmlns:a16="http://schemas.microsoft.com/office/drawing/2014/main" id="{4332E578-29AE-290B-E5C2-A1B2966E313B}"/>
              </a:ext>
            </a:extLst>
          </p:cNvPr>
          <p:cNvSpPr>
            <a:spLocks noGrp="1"/>
          </p:cNvSpPr>
          <p:nvPr>
            <p:ph type="body" sz="half" idx="2"/>
          </p:nvPr>
        </p:nvSpPr>
        <p:spPr>
          <a:xfrm>
            <a:off x="433953" y="1704814"/>
            <a:ext cx="6850249" cy="4773478"/>
          </a:xfrm>
        </p:spPr>
        <p:txBody>
          <a:bodyPr/>
          <a:lstStyle/>
          <a:p>
            <a:pPr marL="285750" indent="-285750">
              <a:lnSpc>
                <a:spcPct val="150000"/>
              </a:lnSpc>
              <a:buFont typeface="Arial" panose="020B0604020202020204" pitchFamily="34" charset="0"/>
              <a:buChar char="•"/>
            </a:pPr>
            <a:r>
              <a:rPr lang="en-US" sz="2400" dirty="0">
                <a:latin typeface="Helvetica" pitchFamily="2" charset="0"/>
              </a:rPr>
              <a:t>Baseline indicated is a MFC baseline</a:t>
            </a:r>
          </a:p>
          <a:p>
            <a:pPr marL="285750" indent="-285750">
              <a:lnSpc>
                <a:spcPct val="150000"/>
              </a:lnSpc>
              <a:buFont typeface="Arial" panose="020B0604020202020204" pitchFamily="34" charset="0"/>
              <a:buChar char="•"/>
            </a:pPr>
            <a:r>
              <a:rPr lang="en-US" sz="2400" dirty="0" err="1">
                <a:latin typeface="Helvetica" pitchFamily="2" charset="0"/>
              </a:rPr>
              <a:t>Heldout</a:t>
            </a:r>
            <a:r>
              <a:rPr lang="en-US" sz="2400" dirty="0">
                <a:latin typeface="Helvetica" pitchFamily="2" charset="0"/>
              </a:rPr>
              <a:t> &gt; Baseline</a:t>
            </a:r>
          </a:p>
          <a:p>
            <a:pPr marL="285750" indent="-285750">
              <a:lnSpc>
                <a:spcPct val="150000"/>
              </a:lnSpc>
              <a:buFont typeface="Arial" panose="020B0604020202020204" pitchFamily="34" charset="0"/>
              <a:buChar char="•"/>
            </a:pPr>
            <a:r>
              <a:rPr lang="en-US" sz="2400" dirty="0" err="1">
                <a:latin typeface="Helvetica" pitchFamily="2" charset="0"/>
              </a:rPr>
              <a:t>Heldout</a:t>
            </a:r>
            <a:r>
              <a:rPr lang="en-US" sz="2400" dirty="0">
                <a:latin typeface="Helvetica" pitchFamily="2" charset="0"/>
              </a:rPr>
              <a:t> &lt; Mono</a:t>
            </a:r>
          </a:p>
          <a:p>
            <a:pPr marL="285750" indent="-285750">
              <a:lnSpc>
                <a:spcPct val="150000"/>
              </a:lnSpc>
              <a:buFont typeface="Arial" panose="020B0604020202020204" pitchFamily="34" charset="0"/>
              <a:buChar char="•"/>
            </a:pPr>
            <a:r>
              <a:rPr lang="en-US" sz="2400" dirty="0">
                <a:latin typeface="Helvetica" pitchFamily="2" charset="0"/>
              </a:rPr>
              <a:t>All &gt; Mono</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5" name="Slide Number Placeholder 4">
            <a:extLst>
              <a:ext uri="{FF2B5EF4-FFF2-40B4-BE49-F238E27FC236}">
                <a16:creationId xmlns:a16="http://schemas.microsoft.com/office/drawing/2014/main" id="{E778D43B-B583-63A5-53AC-10FEF1F704B6}"/>
              </a:ext>
            </a:extLst>
          </p:cNvPr>
          <p:cNvSpPr>
            <a:spLocks noGrp="1"/>
          </p:cNvSpPr>
          <p:nvPr>
            <p:ph type="sldNum" sz="quarter" idx="12"/>
          </p:nvPr>
        </p:nvSpPr>
        <p:spPr/>
        <p:txBody>
          <a:bodyPr/>
          <a:lstStyle/>
          <a:p>
            <a:fld id="{6B79DCF3-250E-D644-ACEA-B7FB622FE287}" type="slidenum">
              <a:rPr lang="en-US" smtClean="0"/>
              <a:t>16</a:t>
            </a:fld>
            <a:endParaRPr lang="en-US"/>
          </a:p>
        </p:txBody>
      </p:sp>
      <p:sp>
        <p:nvSpPr>
          <p:cNvPr id="8" name="TextBox 7">
            <a:extLst>
              <a:ext uri="{FF2B5EF4-FFF2-40B4-BE49-F238E27FC236}">
                <a16:creationId xmlns:a16="http://schemas.microsoft.com/office/drawing/2014/main" id="{84A8E4AC-7B94-BD47-5F13-A88DDBF103E0}"/>
              </a:ext>
            </a:extLst>
          </p:cNvPr>
          <p:cNvSpPr txBox="1"/>
          <p:nvPr/>
        </p:nvSpPr>
        <p:spPr>
          <a:xfrm>
            <a:off x="6759080" y="5243333"/>
            <a:ext cx="3316637" cy="369332"/>
          </a:xfrm>
          <a:prstGeom prst="rect">
            <a:avLst/>
          </a:prstGeom>
          <a:noFill/>
        </p:spPr>
        <p:txBody>
          <a:bodyPr wrap="square" rtlCol="0">
            <a:spAutoFit/>
          </a:bodyPr>
          <a:lstStyle/>
          <a:p>
            <a:r>
              <a:rPr lang="en-US" dirty="0"/>
              <a:t>Results are in Macro - F1</a:t>
            </a:r>
          </a:p>
        </p:txBody>
      </p:sp>
      <p:cxnSp>
        <p:nvCxnSpPr>
          <p:cNvPr id="15" name="Straight Connector 14">
            <a:extLst>
              <a:ext uri="{FF2B5EF4-FFF2-40B4-BE49-F238E27FC236}">
                <a16:creationId xmlns:a16="http://schemas.microsoft.com/office/drawing/2014/main" id="{80443086-7252-34E4-97BE-955FED2CE750}"/>
              </a:ext>
            </a:extLst>
          </p:cNvPr>
          <p:cNvCxnSpPr>
            <a:cxnSpLocks/>
          </p:cNvCxnSpPr>
          <p:nvPr/>
        </p:nvCxnSpPr>
        <p:spPr>
          <a:xfrm>
            <a:off x="0" y="1534332"/>
            <a:ext cx="12240000" cy="0"/>
          </a:xfrm>
          <a:prstGeom prst="line">
            <a:avLst/>
          </a:prstGeom>
          <a:ln w="82550">
            <a:solidFill>
              <a:srgbClr val="FF0000"/>
            </a:solidFill>
          </a:ln>
        </p:spPr>
        <p:style>
          <a:lnRef idx="1">
            <a:schemeClr val="accent1"/>
          </a:lnRef>
          <a:fillRef idx="0">
            <a:schemeClr val="accent1"/>
          </a:fillRef>
          <a:effectRef idx="0">
            <a:schemeClr val="accent1"/>
          </a:effectRef>
          <a:fontRef idx="minor">
            <a:schemeClr val="tx1"/>
          </a:fontRef>
        </p:style>
      </p:cxnSp>
      <p:pic>
        <p:nvPicPr>
          <p:cNvPr id="11" name="Picture Placeholder 10" descr="Application&#10;&#10;Description automatically generated with low confidence">
            <a:extLst>
              <a:ext uri="{FF2B5EF4-FFF2-40B4-BE49-F238E27FC236}">
                <a16:creationId xmlns:a16="http://schemas.microsoft.com/office/drawing/2014/main" id="{584074CC-5177-4A49-C2C2-AEDDCE65C825}"/>
              </a:ext>
            </a:extLst>
          </p:cNvPr>
          <p:cNvPicPr>
            <a:picLocks noGrp="1" noChangeAspect="1"/>
          </p:cNvPicPr>
          <p:nvPr>
            <p:ph type="pic" idx="1"/>
          </p:nvPr>
        </p:nvPicPr>
        <p:blipFill rotWithShape="1">
          <a:blip r:embed="rId3"/>
          <a:srcRect l="17913" t="35600" r="29578" b="46917"/>
          <a:stretch/>
        </p:blipFill>
        <p:spPr>
          <a:xfrm>
            <a:off x="6182520" y="3048050"/>
            <a:ext cx="5825292" cy="1253725"/>
          </a:xfrm>
        </p:spPr>
      </p:pic>
      <p:pic>
        <p:nvPicPr>
          <p:cNvPr id="18" name="Picture 17" descr="Table&#10;&#10;Description automatically generated">
            <a:extLst>
              <a:ext uri="{FF2B5EF4-FFF2-40B4-BE49-F238E27FC236}">
                <a16:creationId xmlns:a16="http://schemas.microsoft.com/office/drawing/2014/main" id="{CD17F07F-F8D8-1564-8E60-6136748FA04A}"/>
              </a:ext>
            </a:extLst>
          </p:cNvPr>
          <p:cNvPicPr>
            <a:picLocks noChangeAspect="1"/>
          </p:cNvPicPr>
          <p:nvPr/>
        </p:nvPicPr>
        <p:blipFill rotWithShape="1">
          <a:blip r:embed="rId4"/>
          <a:srcRect l="17091" t="53979" r="30637" b="41095"/>
          <a:stretch/>
        </p:blipFill>
        <p:spPr>
          <a:xfrm>
            <a:off x="6182520" y="2619877"/>
            <a:ext cx="5575527" cy="339635"/>
          </a:xfrm>
          <a:prstGeom prst="rect">
            <a:avLst/>
          </a:prstGeom>
        </p:spPr>
      </p:pic>
      <p:cxnSp>
        <p:nvCxnSpPr>
          <p:cNvPr id="24" name="Straight Connector 23">
            <a:extLst>
              <a:ext uri="{FF2B5EF4-FFF2-40B4-BE49-F238E27FC236}">
                <a16:creationId xmlns:a16="http://schemas.microsoft.com/office/drawing/2014/main" id="{2CFE9E64-456B-C084-AB91-10056970AB55}"/>
              </a:ext>
            </a:extLst>
          </p:cNvPr>
          <p:cNvCxnSpPr>
            <a:cxnSpLocks/>
          </p:cNvCxnSpPr>
          <p:nvPr/>
        </p:nvCxnSpPr>
        <p:spPr>
          <a:xfrm>
            <a:off x="6182520" y="2959512"/>
            <a:ext cx="5704680"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62474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00229-13D0-C59E-45A1-21897DB49554}"/>
              </a:ext>
            </a:extLst>
          </p:cNvPr>
          <p:cNvSpPr>
            <a:spLocks noGrp="1"/>
          </p:cNvSpPr>
          <p:nvPr>
            <p:ph type="title"/>
          </p:nvPr>
        </p:nvSpPr>
        <p:spPr>
          <a:xfrm>
            <a:off x="3335015" y="763292"/>
            <a:ext cx="4414138" cy="647054"/>
          </a:xfrm>
        </p:spPr>
        <p:txBody>
          <a:bodyPr>
            <a:noAutofit/>
          </a:bodyPr>
          <a:lstStyle/>
          <a:p>
            <a:r>
              <a:rPr lang="en-US" sz="4400" dirty="0"/>
              <a:t>Results - PARSEME</a:t>
            </a:r>
          </a:p>
        </p:txBody>
      </p:sp>
      <p:pic>
        <p:nvPicPr>
          <p:cNvPr id="7" name="Picture Placeholder 6" descr="Graphical user interface, application, table&#10;&#10;Description automatically generated">
            <a:extLst>
              <a:ext uri="{FF2B5EF4-FFF2-40B4-BE49-F238E27FC236}">
                <a16:creationId xmlns:a16="http://schemas.microsoft.com/office/drawing/2014/main" id="{1477B195-5EF7-16B9-6507-373266A23739}"/>
              </a:ext>
            </a:extLst>
          </p:cNvPr>
          <p:cNvPicPr>
            <a:picLocks noGrp="1" noChangeAspect="1"/>
          </p:cNvPicPr>
          <p:nvPr>
            <p:ph type="pic" idx="1"/>
          </p:nvPr>
        </p:nvPicPr>
        <p:blipFill rotWithShape="1">
          <a:blip r:embed="rId3"/>
          <a:srcRect l="32618" t="29348" r="33876" b="35354"/>
          <a:stretch/>
        </p:blipFill>
        <p:spPr>
          <a:xfrm>
            <a:off x="3280474" y="1779678"/>
            <a:ext cx="5581431" cy="3719978"/>
          </a:xfrm>
        </p:spPr>
      </p:pic>
      <p:sp>
        <p:nvSpPr>
          <p:cNvPr id="4" name="Text Placeholder 3">
            <a:extLst>
              <a:ext uri="{FF2B5EF4-FFF2-40B4-BE49-F238E27FC236}">
                <a16:creationId xmlns:a16="http://schemas.microsoft.com/office/drawing/2014/main" id="{FF305659-CF53-C0D8-F900-233BA36AEC99}"/>
              </a:ext>
            </a:extLst>
          </p:cNvPr>
          <p:cNvSpPr>
            <a:spLocks noGrp="1"/>
          </p:cNvSpPr>
          <p:nvPr>
            <p:ph type="body" sz="half" idx="2"/>
          </p:nvPr>
        </p:nvSpPr>
        <p:spPr>
          <a:xfrm>
            <a:off x="464949" y="1813302"/>
            <a:ext cx="5631051" cy="4055686"/>
          </a:xfrm>
        </p:spPr>
        <p:txBody>
          <a:bodyPr/>
          <a:lstStyle/>
          <a:p>
            <a:pPr marL="285750" indent="-285750">
              <a:buFont typeface="Arial" panose="020B0604020202020204" pitchFamily="34" charset="0"/>
              <a:buChar char="•"/>
            </a:pPr>
            <a:endParaRPr lang="en-US" dirty="0"/>
          </a:p>
        </p:txBody>
      </p:sp>
      <p:sp>
        <p:nvSpPr>
          <p:cNvPr id="5" name="Slide Number Placeholder 4">
            <a:extLst>
              <a:ext uri="{FF2B5EF4-FFF2-40B4-BE49-F238E27FC236}">
                <a16:creationId xmlns:a16="http://schemas.microsoft.com/office/drawing/2014/main" id="{0C6FC374-0B69-A0BE-253B-BB210F73DA0E}"/>
              </a:ext>
            </a:extLst>
          </p:cNvPr>
          <p:cNvSpPr>
            <a:spLocks noGrp="1"/>
          </p:cNvSpPr>
          <p:nvPr>
            <p:ph type="sldNum" sz="quarter" idx="12"/>
          </p:nvPr>
        </p:nvSpPr>
        <p:spPr/>
        <p:txBody>
          <a:bodyPr/>
          <a:lstStyle/>
          <a:p>
            <a:fld id="{6B79DCF3-250E-D644-ACEA-B7FB622FE287}" type="slidenum">
              <a:rPr lang="en-US" smtClean="0"/>
              <a:t>17</a:t>
            </a:fld>
            <a:endParaRPr lang="en-US"/>
          </a:p>
        </p:txBody>
      </p:sp>
      <p:sp>
        <p:nvSpPr>
          <p:cNvPr id="8" name="TextBox 7">
            <a:extLst>
              <a:ext uri="{FF2B5EF4-FFF2-40B4-BE49-F238E27FC236}">
                <a16:creationId xmlns:a16="http://schemas.microsoft.com/office/drawing/2014/main" id="{85EA260D-9485-ACE7-D781-6262B0E10AC4}"/>
              </a:ext>
            </a:extLst>
          </p:cNvPr>
          <p:cNvSpPr txBox="1"/>
          <p:nvPr/>
        </p:nvSpPr>
        <p:spPr>
          <a:xfrm>
            <a:off x="4108062" y="5348614"/>
            <a:ext cx="3975876" cy="369332"/>
          </a:xfrm>
          <a:prstGeom prst="rect">
            <a:avLst/>
          </a:prstGeom>
          <a:noFill/>
        </p:spPr>
        <p:txBody>
          <a:bodyPr wrap="square" rtlCol="0">
            <a:spAutoFit/>
          </a:bodyPr>
          <a:lstStyle/>
          <a:p>
            <a:r>
              <a:rPr lang="en-US" dirty="0"/>
              <a:t>Per- category evaluation using Macro-f1</a:t>
            </a:r>
          </a:p>
        </p:txBody>
      </p:sp>
      <p:cxnSp>
        <p:nvCxnSpPr>
          <p:cNvPr id="3" name="Straight Connector 2">
            <a:extLst>
              <a:ext uri="{FF2B5EF4-FFF2-40B4-BE49-F238E27FC236}">
                <a16:creationId xmlns:a16="http://schemas.microsoft.com/office/drawing/2014/main" id="{E78938D2-DB1C-AF52-0289-817EC1518499}"/>
              </a:ext>
            </a:extLst>
          </p:cNvPr>
          <p:cNvCxnSpPr>
            <a:cxnSpLocks/>
          </p:cNvCxnSpPr>
          <p:nvPr/>
        </p:nvCxnSpPr>
        <p:spPr>
          <a:xfrm>
            <a:off x="0" y="1534332"/>
            <a:ext cx="12240000" cy="0"/>
          </a:xfrm>
          <a:prstGeom prst="line">
            <a:avLst/>
          </a:prstGeom>
          <a:ln w="825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35077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BBE3D9E-7172-0EDC-B75D-2EAED5BE95FB}"/>
              </a:ext>
            </a:extLst>
          </p:cNvPr>
          <p:cNvSpPr>
            <a:spLocks noGrp="1"/>
          </p:cNvSpPr>
          <p:nvPr>
            <p:ph type="title"/>
          </p:nvPr>
        </p:nvSpPr>
        <p:spPr/>
        <p:txBody>
          <a:bodyPr/>
          <a:lstStyle/>
          <a:p>
            <a:pPr algn="ctr"/>
            <a:r>
              <a:rPr lang="en-US" dirty="0"/>
              <a:t>Conclusions</a:t>
            </a:r>
          </a:p>
        </p:txBody>
      </p:sp>
      <p:sp>
        <p:nvSpPr>
          <p:cNvPr id="7" name="Content Placeholder 6">
            <a:extLst>
              <a:ext uri="{FF2B5EF4-FFF2-40B4-BE49-F238E27FC236}">
                <a16:creationId xmlns:a16="http://schemas.microsoft.com/office/drawing/2014/main" id="{92F22BC6-9FBF-B932-0C68-C32DAD22EE1A}"/>
              </a:ext>
            </a:extLst>
          </p:cNvPr>
          <p:cNvSpPr>
            <a:spLocks noGrp="1"/>
          </p:cNvSpPr>
          <p:nvPr>
            <p:ph idx="1"/>
          </p:nvPr>
        </p:nvSpPr>
        <p:spPr/>
        <p:txBody>
          <a:bodyPr>
            <a:normAutofit/>
          </a:bodyPr>
          <a:lstStyle/>
          <a:p>
            <a:pPr>
              <a:lnSpc>
                <a:spcPct val="150000"/>
              </a:lnSpc>
            </a:pPr>
            <a:r>
              <a:rPr lang="en-US" dirty="0">
                <a:latin typeface="Helvetica" pitchFamily="2" charset="0"/>
              </a:rPr>
              <a:t>Results from both task show:</a:t>
            </a:r>
          </a:p>
          <a:p>
            <a:pPr marL="914400" lvl="1" indent="-457200">
              <a:lnSpc>
                <a:spcPct val="150000"/>
              </a:lnSpc>
              <a:buFont typeface="+mj-lt"/>
              <a:buAutoNum type="arabicPeriod"/>
            </a:pPr>
            <a:r>
              <a:rPr lang="en-US" sz="2000" dirty="0">
                <a:latin typeface="Helvetica" pitchFamily="2" charset="0"/>
              </a:rPr>
              <a:t>Models learn information about MWEs and idiomaticity that is not language-specific</a:t>
            </a:r>
          </a:p>
          <a:p>
            <a:pPr marL="914400" lvl="1" indent="-457200">
              <a:lnSpc>
                <a:spcPct val="150000"/>
              </a:lnSpc>
              <a:buFont typeface="+mj-lt"/>
              <a:buAutoNum type="arabicPeriod"/>
            </a:pPr>
            <a:r>
              <a:rPr lang="en-US" sz="2000" dirty="0">
                <a:latin typeface="Helvetica" pitchFamily="2" charset="0"/>
              </a:rPr>
              <a:t>Additional training data from other languages can be leveraged to improve model performance</a:t>
            </a:r>
          </a:p>
          <a:p>
            <a:pPr>
              <a:lnSpc>
                <a:spcPct val="150000"/>
              </a:lnSpc>
            </a:pPr>
            <a:r>
              <a:rPr lang="en-US" dirty="0">
                <a:latin typeface="Helvetica" pitchFamily="2" charset="0"/>
              </a:rPr>
              <a:t>Future Work:</a:t>
            </a:r>
          </a:p>
          <a:p>
            <a:pPr marL="914400" lvl="1" indent="-457200">
              <a:lnSpc>
                <a:spcPct val="150000"/>
              </a:lnSpc>
              <a:buFont typeface="+mj-lt"/>
              <a:buAutoNum type="arabicPeriod"/>
            </a:pPr>
            <a:r>
              <a:rPr lang="en-US" sz="2000" dirty="0">
                <a:latin typeface="Helvetica" pitchFamily="2" charset="0"/>
              </a:rPr>
              <a:t>Influence of language families and category frequency</a:t>
            </a:r>
          </a:p>
          <a:p>
            <a:pPr marL="914400" lvl="1" indent="-457200">
              <a:lnSpc>
                <a:spcPct val="150000"/>
              </a:lnSpc>
              <a:buFont typeface="+mj-lt"/>
              <a:buAutoNum type="arabicPeriod"/>
            </a:pPr>
            <a:r>
              <a:rPr lang="en-US" sz="2000" dirty="0">
                <a:latin typeface="Helvetica" pitchFamily="2" charset="0"/>
              </a:rPr>
              <a:t>Ability to generalizes to languages that were unseen during pre-training</a:t>
            </a:r>
          </a:p>
        </p:txBody>
      </p:sp>
      <p:sp>
        <p:nvSpPr>
          <p:cNvPr id="5" name="Slide Number Placeholder 4">
            <a:extLst>
              <a:ext uri="{FF2B5EF4-FFF2-40B4-BE49-F238E27FC236}">
                <a16:creationId xmlns:a16="http://schemas.microsoft.com/office/drawing/2014/main" id="{D9945939-FB1B-228F-1167-F0A49972D5A2}"/>
              </a:ext>
            </a:extLst>
          </p:cNvPr>
          <p:cNvSpPr>
            <a:spLocks noGrp="1"/>
          </p:cNvSpPr>
          <p:nvPr>
            <p:ph type="sldNum" sz="quarter" idx="12"/>
          </p:nvPr>
        </p:nvSpPr>
        <p:spPr/>
        <p:txBody>
          <a:bodyPr/>
          <a:lstStyle/>
          <a:p>
            <a:fld id="{6B79DCF3-250E-D644-ACEA-B7FB622FE287}" type="slidenum">
              <a:rPr lang="en-US" smtClean="0"/>
              <a:t>18</a:t>
            </a:fld>
            <a:endParaRPr lang="en-US"/>
          </a:p>
        </p:txBody>
      </p:sp>
      <p:sp>
        <p:nvSpPr>
          <p:cNvPr id="8" name="Footer Placeholder 7">
            <a:extLst>
              <a:ext uri="{FF2B5EF4-FFF2-40B4-BE49-F238E27FC236}">
                <a16:creationId xmlns:a16="http://schemas.microsoft.com/office/drawing/2014/main" id="{5368B7CE-E969-3A66-1D17-CB4C577AD687}"/>
              </a:ext>
            </a:extLst>
          </p:cNvPr>
          <p:cNvSpPr>
            <a:spLocks noGrp="1"/>
          </p:cNvSpPr>
          <p:nvPr>
            <p:ph type="ftr" sz="quarter" idx="11"/>
          </p:nvPr>
        </p:nvSpPr>
        <p:spPr/>
        <p:txBody>
          <a:bodyPr/>
          <a:lstStyle/>
          <a:p>
            <a:r>
              <a:rPr lang="en-CA">
                <a:solidFill>
                  <a:srgbClr val="404040"/>
                </a:solidFill>
              </a:rPr>
              <a:t>19th Workshop on Multiword Expressions (MWE 2023)</a:t>
            </a:r>
            <a:endParaRPr lang="en-US" dirty="0"/>
          </a:p>
        </p:txBody>
      </p:sp>
    </p:spTree>
    <p:extLst>
      <p:ext uri="{BB962C8B-B14F-4D97-AF65-F5344CB8AC3E}">
        <p14:creationId xmlns:p14="http://schemas.microsoft.com/office/powerpoint/2010/main" val="35043814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27E252-DE12-FE77-5214-4B34FE1CFAB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A1A6826-A928-2936-68A5-FEF643BE0A1A}"/>
              </a:ext>
            </a:extLst>
          </p:cNvPr>
          <p:cNvSpPr>
            <a:spLocks noGrp="1"/>
          </p:cNvSpPr>
          <p:nvPr>
            <p:ph idx="1"/>
          </p:nvPr>
        </p:nvSpPr>
        <p:spPr/>
        <p:txBody>
          <a:bodyPr/>
          <a:lstStyle/>
          <a:p>
            <a:pPr marL="0" indent="0">
              <a:buNone/>
            </a:pPr>
            <a:endParaRPr lang="en-US" dirty="0"/>
          </a:p>
        </p:txBody>
      </p:sp>
      <p:sp>
        <p:nvSpPr>
          <p:cNvPr id="4" name="Slide Number Placeholder 3">
            <a:extLst>
              <a:ext uri="{FF2B5EF4-FFF2-40B4-BE49-F238E27FC236}">
                <a16:creationId xmlns:a16="http://schemas.microsoft.com/office/drawing/2014/main" id="{26074256-0BF4-2E34-DE2B-283661170CF1}"/>
              </a:ext>
            </a:extLst>
          </p:cNvPr>
          <p:cNvSpPr>
            <a:spLocks noGrp="1"/>
          </p:cNvSpPr>
          <p:nvPr>
            <p:ph type="sldNum" sz="quarter" idx="12"/>
          </p:nvPr>
        </p:nvSpPr>
        <p:spPr/>
        <p:txBody>
          <a:bodyPr/>
          <a:lstStyle/>
          <a:p>
            <a:fld id="{6B79DCF3-250E-D644-ACEA-B7FB622FE287}" type="slidenum">
              <a:rPr lang="en-US" smtClean="0"/>
              <a:t>19</a:t>
            </a:fld>
            <a:endParaRPr lang="en-US"/>
          </a:p>
        </p:txBody>
      </p:sp>
      <p:sp>
        <p:nvSpPr>
          <p:cNvPr id="5" name="TextBox 4">
            <a:extLst>
              <a:ext uri="{FF2B5EF4-FFF2-40B4-BE49-F238E27FC236}">
                <a16:creationId xmlns:a16="http://schemas.microsoft.com/office/drawing/2014/main" id="{C417A14B-5580-C104-7F0E-9A3F0396CB8A}"/>
              </a:ext>
            </a:extLst>
          </p:cNvPr>
          <p:cNvSpPr txBox="1"/>
          <p:nvPr/>
        </p:nvSpPr>
        <p:spPr>
          <a:xfrm>
            <a:off x="3611105" y="3239146"/>
            <a:ext cx="5238427" cy="1200329"/>
          </a:xfrm>
          <a:prstGeom prst="rect">
            <a:avLst/>
          </a:prstGeom>
          <a:noFill/>
        </p:spPr>
        <p:txBody>
          <a:bodyPr wrap="square" rtlCol="0">
            <a:spAutoFit/>
          </a:bodyPr>
          <a:lstStyle/>
          <a:p>
            <a:pPr algn="ctr"/>
            <a:r>
              <a:rPr lang="en-US" sz="7200" dirty="0"/>
              <a:t>Thank you!</a:t>
            </a:r>
          </a:p>
        </p:txBody>
      </p:sp>
      <p:sp>
        <p:nvSpPr>
          <p:cNvPr id="6" name="Footer Placeholder 5">
            <a:extLst>
              <a:ext uri="{FF2B5EF4-FFF2-40B4-BE49-F238E27FC236}">
                <a16:creationId xmlns:a16="http://schemas.microsoft.com/office/drawing/2014/main" id="{26865EA8-76E5-17DF-721E-B573FC970863}"/>
              </a:ext>
            </a:extLst>
          </p:cNvPr>
          <p:cNvSpPr>
            <a:spLocks noGrp="1"/>
          </p:cNvSpPr>
          <p:nvPr>
            <p:ph type="ftr" sz="quarter" idx="11"/>
          </p:nvPr>
        </p:nvSpPr>
        <p:spPr/>
        <p:txBody>
          <a:bodyPr/>
          <a:lstStyle/>
          <a:p>
            <a:r>
              <a:rPr lang="en-CA">
                <a:solidFill>
                  <a:srgbClr val="404040"/>
                </a:solidFill>
              </a:rPr>
              <a:t>19th Workshop on Multiword Expressions (MWE 2023)</a:t>
            </a:r>
            <a:endParaRPr lang="en-US" dirty="0"/>
          </a:p>
        </p:txBody>
      </p:sp>
    </p:spTree>
    <p:extLst>
      <p:ext uri="{BB962C8B-B14F-4D97-AF65-F5344CB8AC3E}">
        <p14:creationId xmlns:p14="http://schemas.microsoft.com/office/powerpoint/2010/main" val="2548270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14FA7-26A8-A99B-7A7F-71E628885877}"/>
              </a:ext>
            </a:extLst>
          </p:cNvPr>
          <p:cNvSpPr>
            <a:spLocks noGrp="1"/>
          </p:cNvSpPr>
          <p:nvPr>
            <p:ph type="title"/>
          </p:nvPr>
        </p:nvSpPr>
        <p:spPr>
          <a:xfrm>
            <a:off x="619990" y="374073"/>
            <a:ext cx="10515600" cy="1325563"/>
          </a:xfrm>
        </p:spPr>
        <p:txBody>
          <a:bodyPr/>
          <a:lstStyle/>
          <a:p>
            <a:pPr algn="ctr"/>
            <a:r>
              <a:rPr lang="en-US" dirty="0"/>
              <a:t>Motivation</a:t>
            </a:r>
          </a:p>
        </p:txBody>
      </p:sp>
      <p:sp>
        <p:nvSpPr>
          <p:cNvPr id="3" name="Content Placeholder 2">
            <a:extLst>
              <a:ext uri="{FF2B5EF4-FFF2-40B4-BE49-F238E27FC236}">
                <a16:creationId xmlns:a16="http://schemas.microsoft.com/office/drawing/2014/main" id="{D3A12F55-B6FC-87EB-9D15-CF95B96E4FB8}"/>
              </a:ext>
            </a:extLst>
          </p:cNvPr>
          <p:cNvSpPr>
            <a:spLocks noGrp="1"/>
          </p:cNvSpPr>
          <p:nvPr>
            <p:ph idx="1"/>
          </p:nvPr>
        </p:nvSpPr>
        <p:spPr/>
        <p:txBody>
          <a:bodyPr>
            <a:normAutofit lnSpcReduction="10000"/>
          </a:bodyPr>
          <a:lstStyle/>
          <a:p>
            <a:pPr>
              <a:lnSpc>
                <a:spcPct val="150000"/>
              </a:lnSpc>
            </a:pPr>
            <a:r>
              <a:rPr lang="en-US" dirty="0">
                <a:latin typeface="Helvetica" pitchFamily="2" charset="0"/>
              </a:rPr>
              <a:t>Previous work on identifying MWEs has included:</a:t>
            </a:r>
          </a:p>
          <a:p>
            <a:pPr lvl="1">
              <a:lnSpc>
                <a:spcPct val="150000"/>
              </a:lnSpc>
            </a:pPr>
            <a:r>
              <a:rPr lang="en-US" dirty="0">
                <a:latin typeface="Helvetica" pitchFamily="2" charset="0"/>
              </a:rPr>
              <a:t>Classification of potentially idiomatic expressions as idiomatic or literal        	( </a:t>
            </a:r>
            <a:r>
              <a:rPr lang="en-US" dirty="0" err="1">
                <a:latin typeface="Helvetica" pitchFamily="2" charset="0"/>
              </a:rPr>
              <a:t>Kurfali</a:t>
            </a:r>
            <a:r>
              <a:rPr lang="en-US" dirty="0">
                <a:latin typeface="Helvetica" pitchFamily="2" charset="0"/>
              </a:rPr>
              <a:t> and </a:t>
            </a:r>
            <a:r>
              <a:rPr lang="en-CA" dirty="0" err="1">
                <a:effectLst/>
                <a:latin typeface="Helvetica" pitchFamily="2" charset="0"/>
              </a:rPr>
              <a:t>Ostling</a:t>
            </a:r>
            <a:r>
              <a:rPr lang="en-CA" dirty="0">
                <a:latin typeface="Helvetica" pitchFamily="2" charset="0"/>
              </a:rPr>
              <a:t>., 2020)</a:t>
            </a:r>
            <a:endParaRPr lang="en-US" dirty="0">
              <a:latin typeface="Helvetica" pitchFamily="2" charset="0"/>
            </a:endParaRPr>
          </a:p>
          <a:p>
            <a:pPr lvl="1">
              <a:lnSpc>
                <a:spcPct val="150000"/>
              </a:lnSpc>
            </a:pPr>
            <a:r>
              <a:rPr lang="en-US" dirty="0">
                <a:latin typeface="Helvetica" pitchFamily="2" charset="0"/>
              </a:rPr>
              <a:t>Token-level identification of verbal MWEs in PARSEME shared tasks 	(</a:t>
            </a:r>
            <a:r>
              <a:rPr lang="en-US" dirty="0" err="1">
                <a:latin typeface="Helvetica" pitchFamily="2" charset="0"/>
              </a:rPr>
              <a:t>Ramisch</a:t>
            </a:r>
            <a:r>
              <a:rPr lang="en-US" dirty="0">
                <a:latin typeface="Helvetica" pitchFamily="2" charset="0"/>
              </a:rPr>
              <a:t> et al., 2018)</a:t>
            </a:r>
          </a:p>
          <a:p>
            <a:pPr>
              <a:lnSpc>
                <a:spcPct val="150000"/>
              </a:lnSpc>
            </a:pPr>
            <a:r>
              <a:rPr lang="en-US" dirty="0">
                <a:latin typeface="Helvetica" pitchFamily="2" charset="0"/>
              </a:rPr>
              <a:t>Little prior work has considered these tasks in cross-lingual settings</a:t>
            </a:r>
          </a:p>
          <a:p>
            <a:pPr>
              <a:lnSpc>
                <a:spcPct val="150000"/>
              </a:lnSpc>
            </a:pPr>
            <a:endParaRPr lang="en-US" dirty="0">
              <a:latin typeface="Helvetica" pitchFamily="2" charset="0"/>
            </a:endParaRPr>
          </a:p>
        </p:txBody>
      </p:sp>
      <p:sp>
        <p:nvSpPr>
          <p:cNvPr id="6" name="Slide Number Placeholder 5">
            <a:extLst>
              <a:ext uri="{FF2B5EF4-FFF2-40B4-BE49-F238E27FC236}">
                <a16:creationId xmlns:a16="http://schemas.microsoft.com/office/drawing/2014/main" id="{72C7E52C-F97A-4394-26D7-0668EF20EC8F}"/>
              </a:ext>
            </a:extLst>
          </p:cNvPr>
          <p:cNvSpPr>
            <a:spLocks noGrp="1"/>
          </p:cNvSpPr>
          <p:nvPr>
            <p:ph type="sldNum" sz="quarter" idx="12"/>
          </p:nvPr>
        </p:nvSpPr>
        <p:spPr/>
        <p:txBody>
          <a:bodyPr/>
          <a:lstStyle/>
          <a:p>
            <a:fld id="{6B79DCF3-250E-D644-ACEA-B7FB622FE287}" type="slidenum">
              <a:rPr lang="en-US" smtClean="0"/>
              <a:t>2</a:t>
            </a:fld>
            <a:endParaRPr lang="en-US" dirty="0"/>
          </a:p>
        </p:txBody>
      </p:sp>
      <p:sp>
        <p:nvSpPr>
          <p:cNvPr id="7" name="Footer Placeholder 6">
            <a:extLst>
              <a:ext uri="{FF2B5EF4-FFF2-40B4-BE49-F238E27FC236}">
                <a16:creationId xmlns:a16="http://schemas.microsoft.com/office/drawing/2014/main" id="{C455DBE6-AB6F-02B4-FED9-7B29C20CEE71}"/>
              </a:ext>
            </a:extLst>
          </p:cNvPr>
          <p:cNvSpPr>
            <a:spLocks noGrp="1"/>
          </p:cNvSpPr>
          <p:nvPr>
            <p:ph type="ftr" sz="quarter" idx="11"/>
          </p:nvPr>
        </p:nvSpPr>
        <p:spPr/>
        <p:txBody>
          <a:bodyPr/>
          <a:lstStyle/>
          <a:p>
            <a:r>
              <a:rPr lang="en-CA">
                <a:solidFill>
                  <a:srgbClr val="404040"/>
                </a:solidFill>
              </a:rPr>
              <a:t>19th Workshop on Multiword Expressions (MWE 2023)</a:t>
            </a:r>
            <a:endParaRPr lang="en-US" dirty="0"/>
          </a:p>
        </p:txBody>
      </p:sp>
    </p:spTree>
    <p:extLst>
      <p:ext uri="{BB962C8B-B14F-4D97-AF65-F5344CB8AC3E}">
        <p14:creationId xmlns:p14="http://schemas.microsoft.com/office/powerpoint/2010/main" val="24168717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FDCBA-7305-8D3B-EB39-DE093EEA14C5}"/>
              </a:ext>
            </a:extLst>
          </p:cNvPr>
          <p:cNvSpPr>
            <a:spLocks noGrp="1"/>
          </p:cNvSpPr>
          <p:nvPr>
            <p:ph type="title"/>
          </p:nvPr>
        </p:nvSpPr>
        <p:spPr/>
        <p:txBody>
          <a:bodyPr/>
          <a:lstStyle/>
          <a:p>
            <a:pPr algn="ctr"/>
            <a:r>
              <a:rPr lang="en-US" dirty="0"/>
              <a:t>Research questions</a:t>
            </a:r>
          </a:p>
        </p:txBody>
      </p:sp>
      <p:sp>
        <p:nvSpPr>
          <p:cNvPr id="3" name="Content Placeholder 2">
            <a:extLst>
              <a:ext uri="{FF2B5EF4-FFF2-40B4-BE49-F238E27FC236}">
                <a16:creationId xmlns:a16="http://schemas.microsoft.com/office/drawing/2014/main" id="{6E23AEC5-A114-F313-6692-E88765F87E6E}"/>
              </a:ext>
            </a:extLst>
          </p:cNvPr>
          <p:cNvSpPr>
            <a:spLocks noGrp="1"/>
          </p:cNvSpPr>
          <p:nvPr>
            <p:ph idx="1"/>
          </p:nvPr>
        </p:nvSpPr>
        <p:spPr/>
        <p:txBody>
          <a:bodyPr>
            <a:normAutofit/>
          </a:bodyPr>
          <a:lstStyle/>
          <a:p>
            <a:pPr>
              <a:lnSpc>
                <a:spcPct val="150000"/>
              </a:lnSpc>
            </a:pPr>
            <a:r>
              <a:rPr lang="en-US" dirty="0">
                <a:latin typeface="Helvetica" pitchFamily="2" charset="0"/>
              </a:rPr>
              <a:t>Can models for automatically predicting idiomaticity generalize to MWEs that were not seen during training?</a:t>
            </a:r>
          </a:p>
          <a:p>
            <a:pPr>
              <a:lnSpc>
                <a:spcPct val="150000"/>
              </a:lnSpc>
            </a:pPr>
            <a:r>
              <a:rPr lang="en-US" dirty="0">
                <a:latin typeface="Helvetica" pitchFamily="2" charset="0"/>
              </a:rPr>
              <a:t>Can data from other languages be leveraged to improve performance?</a:t>
            </a:r>
          </a:p>
        </p:txBody>
      </p:sp>
      <p:sp>
        <p:nvSpPr>
          <p:cNvPr id="6" name="Slide Number Placeholder 5">
            <a:extLst>
              <a:ext uri="{FF2B5EF4-FFF2-40B4-BE49-F238E27FC236}">
                <a16:creationId xmlns:a16="http://schemas.microsoft.com/office/drawing/2014/main" id="{CFC21420-EE1E-C890-8E87-8143EAA4BBDD}"/>
              </a:ext>
            </a:extLst>
          </p:cNvPr>
          <p:cNvSpPr>
            <a:spLocks noGrp="1"/>
          </p:cNvSpPr>
          <p:nvPr>
            <p:ph type="sldNum" sz="quarter" idx="12"/>
          </p:nvPr>
        </p:nvSpPr>
        <p:spPr/>
        <p:txBody>
          <a:bodyPr/>
          <a:lstStyle/>
          <a:p>
            <a:fld id="{6B79DCF3-250E-D644-ACEA-B7FB622FE287}" type="slidenum">
              <a:rPr lang="en-US" smtClean="0"/>
              <a:t>3</a:t>
            </a:fld>
            <a:endParaRPr lang="en-US" dirty="0"/>
          </a:p>
        </p:txBody>
      </p:sp>
      <p:sp>
        <p:nvSpPr>
          <p:cNvPr id="7" name="Footer Placeholder 6">
            <a:extLst>
              <a:ext uri="{FF2B5EF4-FFF2-40B4-BE49-F238E27FC236}">
                <a16:creationId xmlns:a16="http://schemas.microsoft.com/office/drawing/2014/main" id="{0A37AD7E-5681-2B51-BDB7-4950D1B5E061}"/>
              </a:ext>
            </a:extLst>
          </p:cNvPr>
          <p:cNvSpPr>
            <a:spLocks noGrp="1"/>
          </p:cNvSpPr>
          <p:nvPr>
            <p:ph type="ftr" sz="quarter" idx="11"/>
          </p:nvPr>
        </p:nvSpPr>
        <p:spPr/>
        <p:txBody>
          <a:bodyPr/>
          <a:lstStyle/>
          <a:p>
            <a:r>
              <a:rPr lang="en-CA">
                <a:solidFill>
                  <a:srgbClr val="404040"/>
                </a:solidFill>
              </a:rPr>
              <a:t>19th Workshop on Multiword Expressions (MWE 2023)</a:t>
            </a:r>
            <a:endParaRPr lang="en-US" dirty="0"/>
          </a:p>
        </p:txBody>
      </p:sp>
    </p:spTree>
    <p:extLst>
      <p:ext uri="{BB962C8B-B14F-4D97-AF65-F5344CB8AC3E}">
        <p14:creationId xmlns:p14="http://schemas.microsoft.com/office/powerpoint/2010/main" val="15559986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F5567-BE41-6C9A-FAD5-76B429F7A79B}"/>
              </a:ext>
            </a:extLst>
          </p:cNvPr>
          <p:cNvSpPr>
            <a:spLocks noGrp="1"/>
          </p:cNvSpPr>
          <p:nvPr>
            <p:ph type="title"/>
          </p:nvPr>
        </p:nvSpPr>
        <p:spPr/>
        <p:txBody>
          <a:bodyPr/>
          <a:lstStyle/>
          <a:p>
            <a:pPr algn="ctr"/>
            <a:r>
              <a:rPr lang="en-US" dirty="0"/>
              <a:t>Tasks</a:t>
            </a:r>
          </a:p>
        </p:txBody>
      </p:sp>
      <p:sp>
        <p:nvSpPr>
          <p:cNvPr id="3" name="Content Placeholder 2">
            <a:extLst>
              <a:ext uri="{FF2B5EF4-FFF2-40B4-BE49-F238E27FC236}">
                <a16:creationId xmlns:a16="http://schemas.microsoft.com/office/drawing/2014/main" id="{3A775BC2-0B97-1A37-EF09-41B0D2A31EAD}"/>
              </a:ext>
            </a:extLst>
          </p:cNvPr>
          <p:cNvSpPr>
            <a:spLocks noGrp="1"/>
          </p:cNvSpPr>
          <p:nvPr>
            <p:ph idx="1"/>
          </p:nvPr>
        </p:nvSpPr>
        <p:spPr/>
        <p:txBody>
          <a:bodyPr>
            <a:normAutofit/>
          </a:bodyPr>
          <a:lstStyle/>
          <a:p>
            <a:pPr marL="514350" indent="-514350">
              <a:lnSpc>
                <a:spcPct val="150000"/>
              </a:lnSpc>
              <a:buFont typeface="+mj-lt"/>
              <a:buAutoNum type="arabicPeriod"/>
            </a:pPr>
            <a:r>
              <a:rPr lang="en-US" dirty="0" err="1"/>
              <a:t>SemEval</a:t>
            </a:r>
            <a:r>
              <a:rPr lang="en-US" dirty="0"/>
              <a:t> Task 2 subtask A: Multilingual Idiomaticity Detection and Sentence Embedding</a:t>
            </a:r>
          </a:p>
          <a:p>
            <a:pPr marL="514350" indent="-514350">
              <a:lnSpc>
                <a:spcPct val="150000"/>
              </a:lnSpc>
              <a:buFont typeface="+mj-lt"/>
              <a:buAutoNum type="arabicPeriod"/>
            </a:pPr>
            <a:r>
              <a:rPr lang="en-US" dirty="0"/>
              <a:t>Edition 1.2 of PARSEME shared task on Semi-supervised Identification of Verbal Multiword Expressions</a:t>
            </a:r>
          </a:p>
        </p:txBody>
      </p:sp>
      <p:sp>
        <p:nvSpPr>
          <p:cNvPr id="6" name="Slide Number Placeholder 5">
            <a:extLst>
              <a:ext uri="{FF2B5EF4-FFF2-40B4-BE49-F238E27FC236}">
                <a16:creationId xmlns:a16="http://schemas.microsoft.com/office/drawing/2014/main" id="{CEB62FFB-6237-B4DD-0B34-5D8FCA064C73}"/>
              </a:ext>
            </a:extLst>
          </p:cNvPr>
          <p:cNvSpPr>
            <a:spLocks noGrp="1"/>
          </p:cNvSpPr>
          <p:nvPr>
            <p:ph type="sldNum" sz="quarter" idx="12"/>
          </p:nvPr>
        </p:nvSpPr>
        <p:spPr/>
        <p:txBody>
          <a:bodyPr/>
          <a:lstStyle/>
          <a:p>
            <a:fld id="{6B79DCF3-250E-D644-ACEA-B7FB622FE287}" type="slidenum">
              <a:rPr lang="en-US" smtClean="0"/>
              <a:t>4</a:t>
            </a:fld>
            <a:endParaRPr lang="en-US"/>
          </a:p>
        </p:txBody>
      </p:sp>
      <p:sp>
        <p:nvSpPr>
          <p:cNvPr id="7" name="Footer Placeholder 6">
            <a:extLst>
              <a:ext uri="{FF2B5EF4-FFF2-40B4-BE49-F238E27FC236}">
                <a16:creationId xmlns:a16="http://schemas.microsoft.com/office/drawing/2014/main" id="{67CCEB3D-2052-FE2D-4BBB-334A096697EC}"/>
              </a:ext>
            </a:extLst>
          </p:cNvPr>
          <p:cNvSpPr>
            <a:spLocks noGrp="1"/>
          </p:cNvSpPr>
          <p:nvPr>
            <p:ph type="ftr" sz="quarter" idx="11"/>
          </p:nvPr>
        </p:nvSpPr>
        <p:spPr/>
        <p:txBody>
          <a:bodyPr/>
          <a:lstStyle/>
          <a:p>
            <a:r>
              <a:rPr lang="en-CA">
                <a:solidFill>
                  <a:srgbClr val="404040"/>
                </a:solidFill>
              </a:rPr>
              <a:t>19th Workshop on Multiword Expressions (MWE 2023)</a:t>
            </a:r>
            <a:endParaRPr lang="en-US" dirty="0"/>
          </a:p>
        </p:txBody>
      </p:sp>
    </p:spTree>
    <p:extLst>
      <p:ext uri="{BB962C8B-B14F-4D97-AF65-F5344CB8AC3E}">
        <p14:creationId xmlns:p14="http://schemas.microsoft.com/office/powerpoint/2010/main" val="3803504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D7D17-5BC4-8AB6-3B36-A120784EE772}"/>
              </a:ext>
            </a:extLst>
          </p:cNvPr>
          <p:cNvSpPr>
            <a:spLocks noGrp="1"/>
          </p:cNvSpPr>
          <p:nvPr>
            <p:ph type="title"/>
          </p:nvPr>
        </p:nvSpPr>
        <p:spPr/>
        <p:txBody>
          <a:bodyPr/>
          <a:lstStyle/>
          <a:p>
            <a:pPr algn="ctr"/>
            <a:r>
              <a:rPr lang="en-US" dirty="0" err="1"/>
              <a:t>SemEval</a:t>
            </a:r>
            <a:r>
              <a:rPr lang="en-US" dirty="0"/>
              <a:t> Task 2 subtask A</a:t>
            </a:r>
          </a:p>
        </p:txBody>
      </p:sp>
      <p:sp>
        <p:nvSpPr>
          <p:cNvPr id="3" name="Content Placeholder 2">
            <a:extLst>
              <a:ext uri="{FF2B5EF4-FFF2-40B4-BE49-F238E27FC236}">
                <a16:creationId xmlns:a16="http://schemas.microsoft.com/office/drawing/2014/main" id="{C9339768-E048-7BFF-2245-A5AA9CAD82D9}"/>
              </a:ext>
            </a:extLst>
          </p:cNvPr>
          <p:cNvSpPr>
            <a:spLocks noGrp="1"/>
          </p:cNvSpPr>
          <p:nvPr>
            <p:ph idx="1"/>
          </p:nvPr>
        </p:nvSpPr>
        <p:spPr/>
        <p:txBody>
          <a:bodyPr>
            <a:normAutofit fontScale="92500" lnSpcReduction="10000"/>
          </a:bodyPr>
          <a:lstStyle/>
          <a:p>
            <a:pPr>
              <a:lnSpc>
                <a:spcPct val="150000"/>
              </a:lnSpc>
            </a:pPr>
            <a:r>
              <a:rPr lang="en-CA" dirty="0">
                <a:effectLst/>
                <a:latin typeface="Helvetica" pitchFamily="2" charset="0"/>
              </a:rPr>
              <a:t>Binary sentence-level classification task</a:t>
            </a:r>
          </a:p>
          <a:p>
            <a:pPr>
              <a:lnSpc>
                <a:spcPct val="150000"/>
              </a:lnSpc>
            </a:pPr>
            <a:r>
              <a:rPr lang="en-CA" dirty="0">
                <a:latin typeface="Helvetica" pitchFamily="2" charset="0"/>
              </a:rPr>
              <a:t>Model outputs either idiomatic or literal (0 or 1)</a:t>
            </a:r>
          </a:p>
          <a:p>
            <a:pPr>
              <a:lnSpc>
                <a:spcPct val="150000"/>
              </a:lnSpc>
            </a:pPr>
            <a:r>
              <a:rPr lang="en-US" dirty="0">
                <a:latin typeface="Helvetica" pitchFamily="2" charset="0"/>
              </a:rPr>
              <a:t>We focus on the zero-shot setting</a:t>
            </a:r>
          </a:p>
          <a:p>
            <a:pPr lvl="1">
              <a:lnSpc>
                <a:spcPct val="150000"/>
              </a:lnSpc>
            </a:pPr>
            <a:r>
              <a:rPr lang="en-US" dirty="0">
                <a:latin typeface="Helvetica" pitchFamily="2" charset="0"/>
              </a:rPr>
              <a:t>Expressions in the training data are disjoint from those in the test data</a:t>
            </a:r>
          </a:p>
          <a:p>
            <a:pPr>
              <a:lnSpc>
                <a:spcPct val="150000"/>
              </a:lnSpc>
            </a:pPr>
            <a:r>
              <a:rPr lang="en-US" dirty="0">
                <a:latin typeface="Helvetica" pitchFamily="2" charset="0"/>
              </a:rPr>
              <a:t>Example:</a:t>
            </a:r>
          </a:p>
          <a:p>
            <a:pPr lvl="1">
              <a:lnSpc>
                <a:spcPct val="150000"/>
              </a:lnSpc>
            </a:pPr>
            <a:r>
              <a:rPr lang="en-US" dirty="0">
                <a:latin typeface="Helvetica" pitchFamily="2" charset="0"/>
              </a:rPr>
              <a:t> Input: He is a </a:t>
            </a:r>
            <a:r>
              <a:rPr lang="en-US" b="1" dirty="0">
                <a:latin typeface="Helvetica" pitchFamily="2" charset="0"/>
              </a:rPr>
              <a:t>night owl </a:t>
            </a:r>
            <a:r>
              <a:rPr lang="en-US" dirty="0">
                <a:latin typeface="Helvetica" pitchFamily="2" charset="0"/>
              </a:rPr>
              <a:t>and I am a morning person.</a:t>
            </a:r>
          </a:p>
          <a:p>
            <a:pPr lvl="1">
              <a:lnSpc>
                <a:spcPct val="150000"/>
              </a:lnSpc>
            </a:pPr>
            <a:r>
              <a:rPr lang="en-US" dirty="0">
                <a:latin typeface="Helvetica" pitchFamily="2" charset="0"/>
              </a:rPr>
              <a:t>Output: 0 - idiomatic</a:t>
            </a:r>
          </a:p>
        </p:txBody>
      </p:sp>
      <p:sp>
        <p:nvSpPr>
          <p:cNvPr id="6" name="Slide Number Placeholder 5">
            <a:extLst>
              <a:ext uri="{FF2B5EF4-FFF2-40B4-BE49-F238E27FC236}">
                <a16:creationId xmlns:a16="http://schemas.microsoft.com/office/drawing/2014/main" id="{D9E5237B-60E1-9C11-EBE1-3994764CEFA7}"/>
              </a:ext>
            </a:extLst>
          </p:cNvPr>
          <p:cNvSpPr>
            <a:spLocks noGrp="1"/>
          </p:cNvSpPr>
          <p:nvPr>
            <p:ph type="sldNum" sz="quarter" idx="12"/>
          </p:nvPr>
        </p:nvSpPr>
        <p:spPr/>
        <p:txBody>
          <a:bodyPr/>
          <a:lstStyle/>
          <a:p>
            <a:fld id="{6B79DCF3-250E-D644-ACEA-B7FB622FE287}" type="slidenum">
              <a:rPr lang="en-US" smtClean="0"/>
              <a:t>5</a:t>
            </a:fld>
            <a:endParaRPr lang="en-US"/>
          </a:p>
        </p:txBody>
      </p:sp>
    </p:spTree>
    <p:extLst>
      <p:ext uri="{BB962C8B-B14F-4D97-AF65-F5344CB8AC3E}">
        <p14:creationId xmlns:p14="http://schemas.microsoft.com/office/powerpoint/2010/main" val="2767064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5DBE5-20BC-1196-1EE2-9114A31FD2A4}"/>
              </a:ext>
            </a:extLst>
          </p:cNvPr>
          <p:cNvSpPr>
            <a:spLocks noGrp="1"/>
          </p:cNvSpPr>
          <p:nvPr>
            <p:ph type="title"/>
          </p:nvPr>
        </p:nvSpPr>
        <p:spPr/>
        <p:txBody>
          <a:bodyPr/>
          <a:lstStyle/>
          <a:p>
            <a:pPr algn="ctr"/>
            <a:r>
              <a:rPr lang="en-US" dirty="0"/>
              <a:t>Dataset</a:t>
            </a:r>
          </a:p>
        </p:txBody>
      </p:sp>
      <p:pic>
        <p:nvPicPr>
          <p:cNvPr id="8" name="Content Placeholder 7" descr="A picture containing table&#10;&#10;Description automatically generated">
            <a:extLst>
              <a:ext uri="{FF2B5EF4-FFF2-40B4-BE49-F238E27FC236}">
                <a16:creationId xmlns:a16="http://schemas.microsoft.com/office/drawing/2014/main" id="{EFE90240-5CA2-55EE-DA15-D5158F992D88}"/>
              </a:ext>
            </a:extLst>
          </p:cNvPr>
          <p:cNvPicPr>
            <a:picLocks noGrp="1" noChangeAspect="1"/>
          </p:cNvPicPr>
          <p:nvPr>
            <p:ph idx="1"/>
          </p:nvPr>
        </p:nvPicPr>
        <p:blipFill rotWithShape="1">
          <a:blip r:embed="rId2"/>
          <a:srcRect l="22892" t="26341" r="26169" b="48221"/>
          <a:stretch/>
        </p:blipFill>
        <p:spPr>
          <a:xfrm>
            <a:off x="5760035" y="2542026"/>
            <a:ext cx="6224386" cy="2009275"/>
          </a:xfrm>
        </p:spPr>
      </p:pic>
      <p:sp>
        <p:nvSpPr>
          <p:cNvPr id="6" name="Slide Number Placeholder 5">
            <a:extLst>
              <a:ext uri="{FF2B5EF4-FFF2-40B4-BE49-F238E27FC236}">
                <a16:creationId xmlns:a16="http://schemas.microsoft.com/office/drawing/2014/main" id="{E6DF8608-6DFD-C607-482F-3E4D50F65C5D}"/>
              </a:ext>
            </a:extLst>
          </p:cNvPr>
          <p:cNvSpPr>
            <a:spLocks noGrp="1"/>
          </p:cNvSpPr>
          <p:nvPr>
            <p:ph type="sldNum" sz="quarter" idx="12"/>
          </p:nvPr>
        </p:nvSpPr>
        <p:spPr/>
        <p:txBody>
          <a:bodyPr/>
          <a:lstStyle/>
          <a:p>
            <a:fld id="{6B79DCF3-250E-D644-ACEA-B7FB622FE287}" type="slidenum">
              <a:rPr lang="en-US" smtClean="0"/>
              <a:t>6</a:t>
            </a:fld>
            <a:endParaRPr lang="en-US"/>
          </a:p>
        </p:txBody>
      </p:sp>
      <p:sp>
        <p:nvSpPr>
          <p:cNvPr id="10" name="TextBox 9">
            <a:extLst>
              <a:ext uri="{FF2B5EF4-FFF2-40B4-BE49-F238E27FC236}">
                <a16:creationId xmlns:a16="http://schemas.microsoft.com/office/drawing/2014/main" id="{89A23454-AFA6-E02B-7F49-32A5E0B0BF8A}"/>
              </a:ext>
            </a:extLst>
          </p:cNvPr>
          <p:cNvSpPr txBox="1"/>
          <p:nvPr/>
        </p:nvSpPr>
        <p:spPr>
          <a:xfrm>
            <a:off x="352098" y="2060027"/>
            <a:ext cx="5743902" cy="3600986"/>
          </a:xfrm>
          <a:prstGeom prst="rect">
            <a:avLst/>
          </a:prstGeom>
          <a:noFill/>
        </p:spPr>
        <p:txBody>
          <a:bodyPr wrap="square" rtlCol="0">
            <a:spAutoFit/>
          </a:bodyPr>
          <a:lstStyle/>
          <a:p>
            <a:pPr>
              <a:lnSpc>
                <a:spcPct val="150000"/>
              </a:lnSpc>
            </a:pPr>
            <a:r>
              <a:rPr lang="en-US" sz="2800" dirty="0">
                <a:latin typeface="Helvetica" pitchFamily="2" charset="0"/>
              </a:rPr>
              <a:t>Dataset contains instances from 3 languages:</a:t>
            </a:r>
          </a:p>
          <a:p>
            <a:pPr marL="800100" lvl="1" indent="-342900">
              <a:lnSpc>
                <a:spcPct val="150000"/>
              </a:lnSpc>
              <a:buFont typeface="+mj-lt"/>
              <a:buAutoNum type="arabicPeriod"/>
            </a:pPr>
            <a:r>
              <a:rPr lang="en-US" sz="2800" dirty="0">
                <a:latin typeface="Helvetica" pitchFamily="2" charset="0"/>
              </a:rPr>
              <a:t>English (</a:t>
            </a:r>
            <a:r>
              <a:rPr lang="en-US" sz="2800" dirty="0" err="1">
                <a:latin typeface="Helvetica" pitchFamily="2" charset="0"/>
              </a:rPr>
              <a:t>en</a:t>
            </a:r>
            <a:r>
              <a:rPr lang="en-US" sz="2800" dirty="0">
                <a:latin typeface="Helvetica" pitchFamily="2" charset="0"/>
              </a:rPr>
              <a:t>)</a:t>
            </a:r>
          </a:p>
          <a:p>
            <a:pPr marL="800100" lvl="1" indent="-342900">
              <a:lnSpc>
                <a:spcPct val="150000"/>
              </a:lnSpc>
              <a:buFont typeface="+mj-lt"/>
              <a:buAutoNum type="arabicPeriod"/>
            </a:pPr>
            <a:r>
              <a:rPr lang="en-US" sz="2800" dirty="0">
                <a:latin typeface="Helvetica" pitchFamily="2" charset="0"/>
              </a:rPr>
              <a:t>Portuguese (</a:t>
            </a:r>
            <a:r>
              <a:rPr lang="en-US" sz="2800" dirty="0" err="1">
                <a:latin typeface="Helvetica" pitchFamily="2" charset="0"/>
              </a:rPr>
              <a:t>pt</a:t>
            </a:r>
            <a:r>
              <a:rPr lang="en-US" sz="2800" dirty="0">
                <a:latin typeface="Helvetica" pitchFamily="2" charset="0"/>
              </a:rPr>
              <a:t>)</a:t>
            </a:r>
          </a:p>
          <a:p>
            <a:pPr marL="800100" lvl="1" indent="-342900">
              <a:lnSpc>
                <a:spcPct val="150000"/>
              </a:lnSpc>
              <a:buFont typeface="+mj-lt"/>
              <a:buAutoNum type="arabicPeriod"/>
            </a:pPr>
            <a:r>
              <a:rPr lang="en-US" sz="2800" dirty="0">
                <a:latin typeface="Helvetica" pitchFamily="2" charset="0"/>
              </a:rPr>
              <a:t>Galician (</a:t>
            </a:r>
            <a:r>
              <a:rPr lang="en-US" sz="2800" dirty="0" err="1">
                <a:latin typeface="Helvetica" pitchFamily="2" charset="0"/>
              </a:rPr>
              <a:t>gl</a:t>
            </a:r>
            <a:r>
              <a:rPr lang="en-US" sz="2800" dirty="0">
                <a:latin typeface="Helvetica" pitchFamily="2" charset="0"/>
              </a:rPr>
              <a:t>)</a:t>
            </a:r>
          </a:p>
          <a:p>
            <a:endParaRPr lang="en-US" dirty="0"/>
          </a:p>
        </p:txBody>
      </p:sp>
      <p:sp>
        <p:nvSpPr>
          <p:cNvPr id="12" name="TextBox 11">
            <a:extLst>
              <a:ext uri="{FF2B5EF4-FFF2-40B4-BE49-F238E27FC236}">
                <a16:creationId xmlns:a16="http://schemas.microsoft.com/office/drawing/2014/main" id="{8E1ADBE6-3595-701B-C084-6BBAB5A6C743}"/>
              </a:ext>
            </a:extLst>
          </p:cNvPr>
          <p:cNvSpPr txBox="1"/>
          <p:nvPr/>
        </p:nvSpPr>
        <p:spPr>
          <a:xfrm>
            <a:off x="6432331" y="4740166"/>
            <a:ext cx="4921469" cy="369332"/>
          </a:xfrm>
          <a:prstGeom prst="rect">
            <a:avLst/>
          </a:prstGeom>
          <a:noFill/>
        </p:spPr>
        <p:txBody>
          <a:bodyPr wrap="square" rtlCol="0">
            <a:spAutoFit/>
          </a:bodyPr>
          <a:lstStyle/>
          <a:p>
            <a:r>
              <a:rPr lang="en-US" dirty="0"/>
              <a:t>Table contains the split among train &amp; train data</a:t>
            </a:r>
          </a:p>
        </p:txBody>
      </p:sp>
      <p:sp>
        <p:nvSpPr>
          <p:cNvPr id="13" name="Footer Placeholder 12">
            <a:extLst>
              <a:ext uri="{FF2B5EF4-FFF2-40B4-BE49-F238E27FC236}">
                <a16:creationId xmlns:a16="http://schemas.microsoft.com/office/drawing/2014/main" id="{0D748407-A569-6E0F-5B51-7CC441CEE5F8}"/>
              </a:ext>
            </a:extLst>
          </p:cNvPr>
          <p:cNvSpPr>
            <a:spLocks noGrp="1"/>
          </p:cNvSpPr>
          <p:nvPr>
            <p:ph type="ftr" sz="quarter" idx="11"/>
          </p:nvPr>
        </p:nvSpPr>
        <p:spPr/>
        <p:txBody>
          <a:bodyPr/>
          <a:lstStyle/>
          <a:p>
            <a:r>
              <a:rPr lang="en-CA">
                <a:solidFill>
                  <a:srgbClr val="404040"/>
                </a:solidFill>
              </a:rPr>
              <a:t>19th Workshop on Multiword Expressions (MWE 2023)</a:t>
            </a:r>
            <a:endParaRPr lang="en-US" dirty="0"/>
          </a:p>
        </p:txBody>
      </p:sp>
    </p:spTree>
    <p:extLst>
      <p:ext uri="{BB962C8B-B14F-4D97-AF65-F5344CB8AC3E}">
        <p14:creationId xmlns:p14="http://schemas.microsoft.com/office/powerpoint/2010/main" val="2471103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B0D19-75D9-B891-EF15-EEF17C191595}"/>
              </a:ext>
            </a:extLst>
          </p:cNvPr>
          <p:cNvSpPr>
            <a:spLocks noGrp="1"/>
          </p:cNvSpPr>
          <p:nvPr>
            <p:ph type="title"/>
          </p:nvPr>
        </p:nvSpPr>
        <p:spPr/>
        <p:txBody>
          <a:bodyPr/>
          <a:lstStyle/>
          <a:p>
            <a:pPr algn="ctr"/>
            <a:r>
              <a:rPr lang="en-US" dirty="0"/>
              <a:t>Model &amp; Evaluation setup</a:t>
            </a:r>
          </a:p>
        </p:txBody>
      </p:sp>
      <p:sp>
        <p:nvSpPr>
          <p:cNvPr id="3" name="Content Placeholder 2">
            <a:extLst>
              <a:ext uri="{FF2B5EF4-FFF2-40B4-BE49-F238E27FC236}">
                <a16:creationId xmlns:a16="http://schemas.microsoft.com/office/drawing/2014/main" id="{FE712E11-EF97-2784-D55F-21EC8BB6892F}"/>
              </a:ext>
            </a:extLst>
          </p:cNvPr>
          <p:cNvSpPr>
            <a:spLocks noGrp="1"/>
          </p:cNvSpPr>
          <p:nvPr>
            <p:ph idx="1"/>
          </p:nvPr>
        </p:nvSpPr>
        <p:spPr/>
        <p:txBody>
          <a:bodyPr>
            <a:normAutofit fontScale="92500" lnSpcReduction="20000"/>
          </a:bodyPr>
          <a:lstStyle/>
          <a:p>
            <a:pPr>
              <a:lnSpc>
                <a:spcPct val="150000"/>
              </a:lnSpc>
            </a:pPr>
            <a:r>
              <a:rPr lang="en-US" dirty="0">
                <a:latin typeface="Helvetica" pitchFamily="2" charset="0"/>
              </a:rPr>
              <a:t>Fine-tune language models over training data:</a:t>
            </a:r>
          </a:p>
          <a:p>
            <a:pPr marL="914400" lvl="1" indent="-457200">
              <a:lnSpc>
                <a:spcPct val="150000"/>
              </a:lnSpc>
              <a:buFont typeface="+mj-lt"/>
              <a:buAutoNum type="arabicPeriod"/>
            </a:pPr>
            <a:r>
              <a:rPr lang="en-US" dirty="0">
                <a:latin typeface="Helvetica" pitchFamily="2" charset="0"/>
              </a:rPr>
              <a:t>Multilingual BERT (</a:t>
            </a:r>
            <a:r>
              <a:rPr lang="en-US" dirty="0" err="1">
                <a:latin typeface="Helvetica" pitchFamily="2" charset="0"/>
              </a:rPr>
              <a:t>mBERT</a:t>
            </a:r>
            <a:r>
              <a:rPr lang="en-US" dirty="0">
                <a:latin typeface="Helvetica" pitchFamily="2" charset="0"/>
              </a:rPr>
              <a:t>)</a:t>
            </a:r>
          </a:p>
          <a:p>
            <a:pPr marL="914400" lvl="1" indent="-457200">
              <a:lnSpc>
                <a:spcPct val="150000"/>
              </a:lnSpc>
              <a:buFont typeface="+mj-lt"/>
              <a:buAutoNum type="arabicPeriod"/>
            </a:pPr>
            <a:r>
              <a:rPr lang="en-US" dirty="0">
                <a:latin typeface="Helvetica" pitchFamily="2" charset="0"/>
              </a:rPr>
              <a:t>XLM-</a:t>
            </a:r>
            <a:r>
              <a:rPr lang="en-US" dirty="0" err="1">
                <a:latin typeface="Helvetica" pitchFamily="2" charset="0"/>
              </a:rPr>
              <a:t>RoBERTa</a:t>
            </a:r>
            <a:r>
              <a:rPr lang="en-US" dirty="0">
                <a:latin typeface="Helvetica" pitchFamily="2" charset="0"/>
              </a:rPr>
              <a:t> base</a:t>
            </a:r>
          </a:p>
          <a:p>
            <a:pPr marL="914400" lvl="1" indent="-457200">
              <a:lnSpc>
                <a:spcPct val="150000"/>
              </a:lnSpc>
              <a:buFont typeface="+mj-lt"/>
              <a:buAutoNum type="arabicPeriod"/>
            </a:pPr>
            <a:r>
              <a:rPr lang="en-US" dirty="0">
                <a:latin typeface="Helvetica" pitchFamily="2" charset="0"/>
              </a:rPr>
              <a:t>Multilingual </a:t>
            </a:r>
            <a:r>
              <a:rPr lang="en-US" dirty="0" err="1">
                <a:latin typeface="Helvetica" pitchFamily="2" charset="0"/>
              </a:rPr>
              <a:t>DeBERTa</a:t>
            </a:r>
            <a:r>
              <a:rPr lang="en-US" dirty="0">
                <a:latin typeface="Helvetica" pitchFamily="2" charset="0"/>
              </a:rPr>
              <a:t> (</a:t>
            </a:r>
            <a:r>
              <a:rPr lang="en-US" dirty="0" err="1">
                <a:latin typeface="Helvetica" pitchFamily="2" charset="0"/>
              </a:rPr>
              <a:t>mDeBERTa</a:t>
            </a:r>
            <a:r>
              <a:rPr lang="en-US" dirty="0">
                <a:latin typeface="Helvetica" pitchFamily="2" charset="0"/>
              </a:rPr>
              <a:t>) base</a:t>
            </a:r>
          </a:p>
          <a:p>
            <a:pPr>
              <a:lnSpc>
                <a:spcPct val="150000"/>
              </a:lnSpc>
            </a:pPr>
            <a:r>
              <a:rPr lang="en-US" dirty="0">
                <a:latin typeface="Helvetica" pitchFamily="2" charset="0"/>
              </a:rPr>
              <a:t>Our experiment contains 3 setups:</a:t>
            </a:r>
          </a:p>
          <a:p>
            <a:pPr marL="914400" lvl="1" indent="-457200">
              <a:lnSpc>
                <a:spcPct val="150000"/>
              </a:lnSpc>
              <a:buFont typeface="+mj-lt"/>
              <a:buAutoNum type="arabicPeriod"/>
            </a:pPr>
            <a:r>
              <a:rPr lang="en-US" dirty="0" err="1">
                <a:latin typeface="Helvetica" pitchFamily="2" charset="0"/>
              </a:rPr>
              <a:t>en</a:t>
            </a:r>
            <a:r>
              <a:rPr lang="en-US" dirty="0">
                <a:latin typeface="Helvetica" pitchFamily="2" charset="0"/>
              </a:rPr>
              <a:t>: Train only on English training data</a:t>
            </a:r>
          </a:p>
          <a:p>
            <a:pPr marL="914400" lvl="1" indent="-457200">
              <a:lnSpc>
                <a:spcPct val="150000"/>
              </a:lnSpc>
              <a:buFont typeface="+mj-lt"/>
              <a:buAutoNum type="arabicPeriod"/>
            </a:pPr>
            <a:r>
              <a:rPr lang="en-US" dirty="0" err="1">
                <a:latin typeface="Helvetica" pitchFamily="2" charset="0"/>
              </a:rPr>
              <a:t>pt</a:t>
            </a:r>
            <a:r>
              <a:rPr lang="en-US" dirty="0">
                <a:latin typeface="Helvetica" pitchFamily="2" charset="0"/>
              </a:rPr>
              <a:t>: Train only on Portuguese training data </a:t>
            </a:r>
          </a:p>
          <a:p>
            <a:pPr marL="914400" lvl="1" indent="-457200">
              <a:lnSpc>
                <a:spcPct val="150000"/>
              </a:lnSpc>
              <a:buFont typeface="+mj-lt"/>
              <a:buAutoNum type="arabicPeriod"/>
            </a:pPr>
            <a:r>
              <a:rPr lang="en-US" dirty="0" err="1">
                <a:latin typeface="Helvetica" pitchFamily="2" charset="0"/>
              </a:rPr>
              <a:t>en+pt</a:t>
            </a:r>
            <a:r>
              <a:rPr lang="en-US" dirty="0">
                <a:latin typeface="Helvetica" pitchFamily="2" charset="0"/>
              </a:rPr>
              <a:t>: Train on all available data</a:t>
            </a:r>
          </a:p>
          <a:p>
            <a:pPr marL="914400" lvl="1" indent="-457200">
              <a:lnSpc>
                <a:spcPct val="150000"/>
              </a:lnSpc>
              <a:buFont typeface="+mj-lt"/>
              <a:buAutoNum type="arabicPeriod"/>
            </a:pPr>
            <a:endParaRPr lang="en-US" dirty="0">
              <a:latin typeface="Helvetica" pitchFamily="2" charset="0"/>
            </a:endParaRPr>
          </a:p>
        </p:txBody>
      </p:sp>
      <p:sp>
        <p:nvSpPr>
          <p:cNvPr id="6" name="Slide Number Placeholder 5">
            <a:extLst>
              <a:ext uri="{FF2B5EF4-FFF2-40B4-BE49-F238E27FC236}">
                <a16:creationId xmlns:a16="http://schemas.microsoft.com/office/drawing/2014/main" id="{AA183D91-45F4-36AF-EAE2-0BECBF94D5FE}"/>
              </a:ext>
            </a:extLst>
          </p:cNvPr>
          <p:cNvSpPr>
            <a:spLocks noGrp="1"/>
          </p:cNvSpPr>
          <p:nvPr>
            <p:ph type="sldNum" sz="quarter" idx="12"/>
          </p:nvPr>
        </p:nvSpPr>
        <p:spPr/>
        <p:txBody>
          <a:bodyPr/>
          <a:lstStyle/>
          <a:p>
            <a:fld id="{6B79DCF3-250E-D644-ACEA-B7FB622FE287}" type="slidenum">
              <a:rPr lang="en-US" smtClean="0"/>
              <a:t>7</a:t>
            </a:fld>
            <a:endParaRPr lang="en-US"/>
          </a:p>
        </p:txBody>
      </p:sp>
      <p:sp>
        <p:nvSpPr>
          <p:cNvPr id="7" name="Footer Placeholder 6">
            <a:extLst>
              <a:ext uri="{FF2B5EF4-FFF2-40B4-BE49-F238E27FC236}">
                <a16:creationId xmlns:a16="http://schemas.microsoft.com/office/drawing/2014/main" id="{3C55E391-1AC6-2786-13F4-C504747B48AC}"/>
              </a:ext>
            </a:extLst>
          </p:cNvPr>
          <p:cNvSpPr>
            <a:spLocks noGrp="1"/>
          </p:cNvSpPr>
          <p:nvPr>
            <p:ph type="ftr" sz="quarter" idx="11"/>
          </p:nvPr>
        </p:nvSpPr>
        <p:spPr/>
        <p:txBody>
          <a:bodyPr/>
          <a:lstStyle/>
          <a:p>
            <a:r>
              <a:rPr lang="en-CA">
                <a:solidFill>
                  <a:srgbClr val="404040"/>
                </a:solidFill>
              </a:rPr>
              <a:t>19th Workshop on Multiword Expressions (MWE 2023)</a:t>
            </a:r>
            <a:endParaRPr lang="en-US" dirty="0"/>
          </a:p>
        </p:txBody>
      </p:sp>
    </p:spTree>
    <p:extLst>
      <p:ext uri="{BB962C8B-B14F-4D97-AF65-F5344CB8AC3E}">
        <p14:creationId xmlns:p14="http://schemas.microsoft.com/office/powerpoint/2010/main" val="16660168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88F86-6D7A-5472-590A-16F342AE4B33}"/>
              </a:ext>
            </a:extLst>
          </p:cNvPr>
          <p:cNvSpPr>
            <a:spLocks noGrp="1"/>
          </p:cNvSpPr>
          <p:nvPr>
            <p:ph type="title"/>
          </p:nvPr>
        </p:nvSpPr>
        <p:spPr/>
        <p:txBody>
          <a:bodyPr/>
          <a:lstStyle/>
          <a:p>
            <a:pPr algn="ctr"/>
            <a:r>
              <a:rPr lang="en-US" dirty="0"/>
              <a:t>PARSEME 1.2</a:t>
            </a:r>
          </a:p>
        </p:txBody>
      </p:sp>
      <p:sp>
        <p:nvSpPr>
          <p:cNvPr id="3" name="Content Placeholder 2">
            <a:extLst>
              <a:ext uri="{FF2B5EF4-FFF2-40B4-BE49-F238E27FC236}">
                <a16:creationId xmlns:a16="http://schemas.microsoft.com/office/drawing/2014/main" id="{B87CE54A-E1CB-56CA-CFE5-CF4C55EF4CD7}"/>
              </a:ext>
            </a:extLst>
          </p:cNvPr>
          <p:cNvSpPr>
            <a:spLocks noGrp="1"/>
          </p:cNvSpPr>
          <p:nvPr>
            <p:ph idx="1"/>
          </p:nvPr>
        </p:nvSpPr>
        <p:spPr/>
        <p:txBody>
          <a:bodyPr>
            <a:normAutofit fontScale="92500" lnSpcReduction="10000"/>
          </a:bodyPr>
          <a:lstStyle/>
          <a:p>
            <a:pPr>
              <a:lnSpc>
                <a:spcPct val="150000"/>
              </a:lnSpc>
              <a:buFont typeface="Arial" panose="020B0604020202020204" pitchFamily="34" charset="0"/>
              <a:buChar char="•"/>
            </a:pPr>
            <a:r>
              <a:rPr lang="en-CA" dirty="0">
                <a:effectLst/>
                <a:latin typeface="Helvetica" pitchFamily="2" charset="0"/>
              </a:rPr>
              <a:t>Sequence labelling of Verbal MWEs (VMWEs)</a:t>
            </a:r>
          </a:p>
          <a:p>
            <a:pPr>
              <a:lnSpc>
                <a:spcPct val="150000"/>
              </a:lnSpc>
              <a:buFont typeface="Arial" panose="020B0604020202020204" pitchFamily="34" charset="0"/>
              <a:buChar char="•"/>
            </a:pPr>
            <a:r>
              <a:rPr lang="en-CA" dirty="0">
                <a:latin typeface="Helvetica" pitchFamily="2" charset="0"/>
              </a:rPr>
              <a:t>9 categories including verbal idioms (VIDs), verb particle constructions (VPCs), light-verb constructions (LVCs)</a:t>
            </a:r>
          </a:p>
          <a:p>
            <a:pPr>
              <a:lnSpc>
                <a:spcPct val="150000"/>
              </a:lnSpc>
              <a:buFont typeface="Arial" panose="020B0604020202020204" pitchFamily="34" charset="0"/>
              <a:buChar char="•"/>
            </a:pPr>
            <a:r>
              <a:rPr lang="en-CA" dirty="0">
                <a:latin typeface="Helvetica" pitchFamily="2" charset="0"/>
              </a:rPr>
              <a:t>Contains instances from 14 languages</a:t>
            </a:r>
          </a:p>
          <a:p>
            <a:pPr>
              <a:lnSpc>
                <a:spcPct val="150000"/>
              </a:lnSpc>
              <a:buFont typeface="Arial" panose="020B0604020202020204" pitchFamily="34" charset="0"/>
              <a:buChar char="•"/>
            </a:pPr>
            <a:r>
              <a:rPr lang="en-CA" dirty="0">
                <a:latin typeface="Helvetica" pitchFamily="2" charset="0"/>
              </a:rPr>
              <a:t>Example:</a:t>
            </a:r>
          </a:p>
          <a:p>
            <a:pPr lvl="1">
              <a:lnSpc>
                <a:spcPct val="150000"/>
              </a:lnSpc>
            </a:pPr>
            <a:r>
              <a:rPr lang="en-CA" dirty="0">
                <a:latin typeface="Helvetica" pitchFamily="2" charset="0"/>
              </a:rPr>
              <a:t>Input: </a:t>
            </a:r>
            <a:r>
              <a:rPr lang="en-CA" dirty="0" err="1">
                <a:latin typeface="Helvetica" pitchFamily="2" charset="0"/>
              </a:rPr>
              <a:t>En</a:t>
            </a:r>
            <a:r>
              <a:rPr lang="en-CA" dirty="0">
                <a:latin typeface="Helvetica" pitchFamily="2" charset="0"/>
              </a:rPr>
              <a:t> 966, </a:t>
            </a:r>
            <a:r>
              <a:rPr lang="en-CA" dirty="0" err="1">
                <a:latin typeface="Helvetica" pitchFamily="2" charset="0"/>
              </a:rPr>
              <a:t>elle</a:t>
            </a:r>
            <a:r>
              <a:rPr lang="en-CA" dirty="0">
                <a:latin typeface="Helvetica" pitchFamily="2" charset="0"/>
              </a:rPr>
              <a:t> </a:t>
            </a:r>
            <a:r>
              <a:rPr lang="en-CA" dirty="0" err="1">
                <a:latin typeface="Helvetica" pitchFamily="2" charset="0"/>
              </a:rPr>
              <a:t>donne</a:t>
            </a:r>
            <a:r>
              <a:rPr lang="en-CA" dirty="0">
                <a:latin typeface="Helvetica" pitchFamily="2" charset="0"/>
              </a:rPr>
              <a:t> naissance </a:t>
            </a:r>
            <a:r>
              <a:rPr lang="en-CA" dirty="0" err="1">
                <a:latin typeface="Helvetica" pitchFamily="2" charset="0"/>
              </a:rPr>
              <a:t>à</a:t>
            </a:r>
            <a:r>
              <a:rPr lang="en-CA" dirty="0">
                <a:latin typeface="Helvetica" pitchFamily="2" charset="0"/>
              </a:rPr>
              <a:t> un </a:t>
            </a:r>
            <a:r>
              <a:rPr lang="en-CA" dirty="0" err="1">
                <a:latin typeface="Helvetica" pitchFamily="2" charset="0"/>
              </a:rPr>
              <a:t>fils</a:t>
            </a:r>
            <a:r>
              <a:rPr lang="en-CA" dirty="0">
                <a:latin typeface="Helvetica" pitchFamily="2" charset="0"/>
              </a:rPr>
              <a:t>, </a:t>
            </a:r>
            <a:r>
              <a:rPr lang="en-CA" dirty="0" err="1">
                <a:latin typeface="Helvetica" pitchFamily="2" charset="0"/>
              </a:rPr>
              <a:t>nommé</a:t>
            </a:r>
            <a:r>
              <a:rPr lang="en-CA" dirty="0">
                <a:latin typeface="Helvetica" pitchFamily="2" charset="0"/>
              </a:rPr>
              <a:t> Edmond</a:t>
            </a:r>
          </a:p>
          <a:p>
            <a:pPr lvl="1">
              <a:lnSpc>
                <a:spcPct val="150000"/>
              </a:lnSpc>
            </a:pPr>
            <a:r>
              <a:rPr lang="en-CA" dirty="0">
                <a:latin typeface="Helvetica" pitchFamily="2" charset="0"/>
              </a:rPr>
              <a:t>Output: 		    1:VID   1:VID	</a:t>
            </a:r>
          </a:p>
          <a:p>
            <a:pPr>
              <a:buFont typeface="Arial" panose="020B0604020202020204" pitchFamily="34" charset="0"/>
              <a:buChar char="•"/>
            </a:pPr>
            <a:endParaRPr lang="en-CA" dirty="0">
              <a:effectLst/>
            </a:endParaRPr>
          </a:p>
          <a:p>
            <a:endParaRPr lang="en-US" dirty="0"/>
          </a:p>
        </p:txBody>
      </p:sp>
      <p:sp>
        <p:nvSpPr>
          <p:cNvPr id="6" name="Slide Number Placeholder 5">
            <a:extLst>
              <a:ext uri="{FF2B5EF4-FFF2-40B4-BE49-F238E27FC236}">
                <a16:creationId xmlns:a16="http://schemas.microsoft.com/office/drawing/2014/main" id="{48EDF83B-6BBB-F39C-1C3D-E0FE4CDAC1B0}"/>
              </a:ext>
            </a:extLst>
          </p:cNvPr>
          <p:cNvSpPr>
            <a:spLocks noGrp="1"/>
          </p:cNvSpPr>
          <p:nvPr>
            <p:ph type="sldNum" sz="quarter" idx="12"/>
          </p:nvPr>
        </p:nvSpPr>
        <p:spPr/>
        <p:txBody>
          <a:bodyPr/>
          <a:lstStyle/>
          <a:p>
            <a:fld id="{6B79DCF3-250E-D644-ACEA-B7FB622FE287}" type="slidenum">
              <a:rPr lang="en-US" smtClean="0"/>
              <a:t>8</a:t>
            </a:fld>
            <a:endParaRPr lang="en-US"/>
          </a:p>
        </p:txBody>
      </p:sp>
    </p:spTree>
    <p:extLst>
      <p:ext uri="{BB962C8B-B14F-4D97-AF65-F5344CB8AC3E}">
        <p14:creationId xmlns:p14="http://schemas.microsoft.com/office/powerpoint/2010/main" val="2848277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BDF40-7658-FBB9-177A-04C9F8B0287B}"/>
              </a:ext>
            </a:extLst>
          </p:cNvPr>
          <p:cNvSpPr>
            <a:spLocks noGrp="1"/>
          </p:cNvSpPr>
          <p:nvPr>
            <p:ph type="title"/>
          </p:nvPr>
        </p:nvSpPr>
        <p:spPr/>
        <p:txBody>
          <a:bodyPr/>
          <a:lstStyle/>
          <a:p>
            <a:pPr algn="ctr"/>
            <a:r>
              <a:rPr lang="en-US" dirty="0"/>
              <a:t>	Model &amp; Evaluation setup</a:t>
            </a:r>
          </a:p>
        </p:txBody>
      </p:sp>
      <p:sp>
        <p:nvSpPr>
          <p:cNvPr id="3" name="Content Placeholder 2">
            <a:extLst>
              <a:ext uri="{FF2B5EF4-FFF2-40B4-BE49-F238E27FC236}">
                <a16:creationId xmlns:a16="http://schemas.microsoft.com/office/drawing/2014/main" id="{CB6BFE45-119D-25CB-B190-8ECCEBF05DE3}"/>
              </a:ext>
            </a:extLst>
          </p:cNvPr>
          <p:cNvSpPr>
            <a:spLocks noGrp="1"/>
          </p:cNvSpPr>
          <p:nvPr>
            <p:ph idx="1"/>
          </p:nvPr>
        </p:nvSpPr>
        <p:spPr/>
        <p:txBody>
          <a:bodyPr>
            <a:normAutofit lnSpcReduction="10000"/>
          </a:bodyPr>
          <a:lstStyle/>
          <a:p>
            <a:pPr>
              <a:lnSpc>
                <a:spcPct val="150000"/>
              </a:lnSpc>
            </a:pPr>
            <a:r>
              <a:rPr lang="en-US" dirty="0">
                <a:latin typeface="Helvetica" pitchFamily="2" charset="0"/>
              </a:rPr>
              <a:t>We use the MTLB-struct (</a:t>
            </a:r>
            <a:r>
              <a:rPr lang="en-US" dirty="0" err="1">
                <a:latin typeface="Helvetica" pitchFamily="2" charset="0"/>
              </a:rPr>
              <a:t>Taslimipoor</a:t>
            </a:r>
            <a:r>
              <a:rPr lang="en-US" dirty="0">
                <a:latin typeface="Helvetica" pitchFamily="2" charset="0"/>
              </a:rPr>
              <a:t> et al., 2020) system:</a:t>
            </a:r>
          </a:p>
          <a:p>
            <a:pPr lvl="1">
              <a:lnSpc>
                <a:spcPct val="150000"/>
              </a:lnSpc>
            </a:pPr>
            <a:r>
              <a:rPr lang="en-US" dirty="0">
                <a:latin typeface="Helvetica" pitchFamily="2" charset="0"/>
              </a:rPr>
              <a:t>Simultaneously learns VMWEs and dependency trees</a:t>
            </a:r>
          </a:p>
          <a:p>
            <a:pPr lvl="1">
              <a:lnSpc>
                <a:spcPct val="150000"/>
              </a:lnSpc>
            </a:pPr>
            <a:r>
              <a:rPr lang="en-US" dirty="0">
                <a:latin typeface="Helvetica" pitchFamily="2" charset="0"/>
              </a:rPr>
              <a:t>Best performance overall in the shared task</a:t>
            </a:r>
          </a:p>
          <a:p>
            <a:pPr>
              <a:lnSpc>
                <a:spcPct val="150000"/>
              </a:lnSpc>
            </a:pPr>
            <a:r>
              <a:rPr lang="en-US" dirty="0">
                <a:latin typeface="Helvetica" pitchFamily="2" charset="0"/>
              </a:rPr>
              <a:t>3 evaluation setups:</a:t>
            </a:r>
          </a:p>
          <a:p>
            <a:pPr marL="914400" lvl="1" indent="-457200">
              <a:lnSpc>
                <a:spcPct val="150000"/>
              </a:lnSpc>
              <a:buFont typeface="+mj-lt"/>
              <a:buAutoNum type="arabicPeriod"/>
            </a:pPr>
            <a:r>
              <a:rPr lang="en-US" dirty="0">
                <a:latin typeface="Helvetica" pitchFamily="2" charset="0"/>
              </a:rPr>
              <a:t>Mono: Train and test on same </a:t>
            </a:r>
            <a:r>
              <a:rPr lang="en-US" dirty="0" err="1">
                <a:latin typeface="Helvetica" pitchFamily="2" charset="0"/>
              </a:rPr>
              <a:t>langauge</a:t>
            </a:r>
            <a:endParaRPr lang="en-US" dirty="0">
              <a:latin typeface="Helvetica" pitchFamily="2" charset="0"/>
            </a:endParaRPr>
          </a:p>
          <a:p>
            <a:pPr marL="914400" lvl="1" indent="-457200">
              <a:lnSpc>
                <a:spcPct val="150000"/>
              </a:lnSpc>
              <a:buFont typeface="+mj-lt"/>
              <a:buAutoNum type="arabicPeriod"/>
            </a:pPr>
            <a:r>
              <a:rPr lang="en-US" dirty="0">
                <a:latin typeface="Helvetica" pitchFamily="2" charset="0"/>
              </a:rPr>
              <a:t>All: Train on all languages</a:t>
            </a:r>
          </a:p>
          <a:p>
            <a:pPr marL="914400" lvl="1" indent="-457200">
              <a:lnSpc>
                <a:spcPct val="150000"/>
              </a:lnSpc>
              <a:buFont typeface="+mj-lt"/>
              <a:buAutoNum type="arabicPeriod"/>
            </a:pPr>
            <a:r>
              <a:rPr lang="en-US" dirty="0" err="1">
                <a:latin typeface="Helvetica" pitchFamily="2" charset="0"/>
              </a:rPr>
              <a:t>Heldout</a:t>
            </a:r>
            <a:r>
              <a:rPr lang="en-US" dirty="0">
                <a:latin typeface="Helvetica" pitchFamily="2" charset="0"/>
              </a:rPr>
              <a:t>: Train on all languages except </a:t>
            </a:r>
            <a:r>
              <a:rPr lang="en-US" dirty="0" err="1">
                <a:latin typeface="Helvetica" pitchFamily="2" charset="0"/>
              </a:rPr>
              <a:t>heldout</a:t>
            </a:r>
            <a:r>
              <a:rPr lang="en-US" dirty="0">
                <a:latin typeface="Helvetica" pitchFamily="2" charset="0"/>
              </a:rPr>
              <a:t> test language</a:t>
            </a:r>
          </a:p>
        </p:txBody>
      </p:sp>
      <p:sp>
        <p:nvSpPr>
          <p:cNvPr id="6" name="Slide Number Placeholder 5">
            <a:extLst>
              <a:ext uri="{FF2B5EF4-FFF2-40B4-BE49-F238E27FC236}">
                <a16:creationId xmlns:a16="http://schemas.microsoft.com/office/drawing/2014/main" id="{618CAB6A-4DD1-3F31-3094-0526F6E7EA6D}"/>
              </a:ext>
            </a:extLst>
          </p:cNvPr>
          <p:cNvSpPr>
            <a:spLocks noGrp="1"/>
          </p:cNvSpPr>
          <p:nvPr>
            <p:ph type="sldNum" sz="quarter" idx="12"/>
          </p:nvPr>
        </p:nvSpPr>
        <p:spPr/>
        <p:txBody>
          <a:bodyPr/>
          <a:lstStyle/>
          <a:p>
            <a:fld id="{6B79DCF3-250E-D644-ACEA-B7FB622FE287}" type="slidenum">
              <a:rPr lang="en-US" smtClean="0"/>
              <a:t>9</a:t>
            </a:fld>
            <a:endParaRPr lang="en-US"/>
          </a:p>
        </p:txBody>
      </p:sp>
      <p:sp>
        <p:nvSpPr>
          <p:cNvPr id="7" name="Footer Placeholder 6">
            <a:extLst>
              <a:ext uri="{FF2B5EF4-FFF2-40B4-BE49-F238E27FC236}">
                <a16:creationId xmlns:a16="http://schemas.microsoft.com/office/drawing/2014/main" id="{A6A0294D-1E7A-18AB-68C5-42C3957C0B82}"/>
              </a:ext>
            </a:extLst>
          </p:cNvPr>
          <p:cNvSpPr>
            <a:spLocks noGrp="1"/>
          </p:cNvSpPr>
          <p:nvPr>
            <p:ph type="ftr" sz="quarter" idx="11"/>
          </p:nvPr>
        </p:nvSpPr>
        <p:spPr/>
        <p:txBody>
          <a:bodyPr/>
          <a:lstStyle/>
          <a:p>
            <a:r>
              <a:rPr lang="en-CA">
                <a:solidFill>
                  <a:srgbClr val="404040"/>
                </a:solidFill>
              </a:rPr>
              <a:t>19th Workshop on Multiword Expressions (MWE 2023)</a:t>
            </a:r>
            <a:endParaRPr lang="en-US" dirty="0"/>
          </a:p>
        </p:txBody>
      </p:sp>
    </p:spTree>
    <p:extLst>
      <p:ext uri="{BB962C8B-B14F-4D97-AF65-F5344CB8AC3E}">
        <p14:creationId xmlns:p14="http://schemas.microsoft.com/office/powerpoint/2010/main" val="41101830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10084</TotalTime>
  <Words>964</Words>
  <Application>Microsoft Macintosh PowerPoint</Application>
  <PresentationFormat>Widescreen</PresentationFormat>
  <Paragraphs>146</Paragraphs>
  <Slides>19</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-apple-system</vt:lpstr>
      <vt:lpstr>Arial</vt:lpstr>
      <vt:lpstr>Calibri</vt:lpstr>
      <vt:lpstr>Calibri Light</vt:lpstr>
      <vt:lpstr>Helvetica</vt:lpstr>
      <vt:lpstr>Office Theme</vt:lpstr>
      <vt:lpstr>Token-level Identification of Multiword Expressions using Pre-trained Multilingual Language Models</vt:lpstr>
      <vt:lpstr>Motivation</vt:lpstr>
      <vt:lpstr>Research questions</vt:lpstr>
      <vt:lpstr>Tasks</vt:lpstr>
      <vt:lpstr>SemEval Task 2 subtask A</vt:lpstr>
      <vt:lpstr>Dataset</vt:lpstr>
      <vt:lpstr>Model &amp; Evaluation setup</vt:lpstr>
      <vt:lpstr>PARSEME 1.2</vt:lpstr>
      <vt:lpstr> Model &amp; Evaluation setup</vt:lpstr>
      <vt:lpstr>Evaluation metrics</vt:lpstr>
      <vt:lpstr>Results – SemEval</vt:lpstr>
      <vt:lpstr>Results – SemEval</vt:lpstr>
      <vt:lpstr>Results – SemEval</vt:lpstr>
      <vt:lpstr>Results – SemEval</vt:lpstr>
      <vt:lpstr>Results – SemEval</vt:lpstr>
      <vt:lpstr>Results - PARSEME</vt:lpstr>
      <vt:lpstr>Results - PARSEME</vt:lpstr>
      <vt:lpstr>Conclusions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Token-level Identification of Multiword Expressions using Pre-trained Multilingual Language Models</dc:title>
  <dc:creator>Raghuraman Swaminathan</dc:creator>
  <cp:lastModifiedBy>Raghuraman Swaminathan</cp:lastModifiedBy>
  <cp:revision>35</cp:revision>
  <dcterms:created xsi:type="dcterms:W3CDTF">2023-04-06T14:00:24Z</dcterms:created>
  <dcterms:modified xsi:type="dcterms:W3CDTF">2023-04-14T17:44:25Z</dcterms:modified>
</cp:coreProperties>
</file>

<file path=docProps/thumbnail.jpeg>
</file>